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0" r:id="rId13"/>
    <p:sldId id="25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buntu" panose="020B0604020202020204" charset="0"/>
      <p:regular r:id="rId20"/>
      <p:bold r:id="rId21"/>
      <p:italic r:id="rId22"/>
      <p:boldItalic r:id="rId23"/>
    </p:embeddedFont>
    <p:embeddedFont>
      <p:font typeface="Ubuntu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47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2961D-2A52-4726-97EA-06F94BB16F87}" type="datetimeFigureOut">
              <a:rPr lang="el-GR" smtClean="0"/>
              <a:t>12/5/2025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ED8C-0727-4F1C-82AC-225176FCEE9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521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4ED8C-0727-4F1C-82AC-225176FCEE96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807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5.svg"/><Relationship Id="rId7" Type="http://schemas.openxmlformats.org/officeDocument/2006/relationships/image" Target="../media/image31.png"/><Relationship Id="rId12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19.svg"/><Relationship Id="rId10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svg"/><Relationship Id="rId7" Type="http://schemas.openxmlformats.org/officeDocument/2006/relationships/image" Target="../media/image3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sv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4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8411093"/>
            <a:ext cx="16230697" cy="0"/>
          </a:xfrm>
          <a:prstGeom prst="line">
            <a:avLst/>
          </a:prstGeom>
          <a:ln w="19050" cap="flat">
            <a:solidFill>
              <a:srgbClr val="F7FD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3" name="Freeform 3"/>
          <p:cNvSpPr/>
          <p:nvPr/>
        </p:nvSpPr>
        <p:spPr>
          <a:xfrm>
            <a:off x="6715125" y="-2935806"/>
            <a:ext cx="10544271" cy="10544271"/>
          </a:xfrm>
          <a:custGeom>
            <a:avLst/>
            <a:gdLst/>
            <a:ahLst/>
            <a:cxnLst/>
            <a:rect l="l" t="t" r="r" b="b"/>
            <a:pathLst>
              <a:path w="10544271" h="10544271">
                <a:moveTo>
                  <a:pt x="0" y="0"/>
                </a:moveTo>
                <a:lnTo>
                  <a:pt x="10544272" y="0"/>
                </a:lnTo>
                <a:lnTo>
                  <a:pt x="10544272" y="10544271"/>
                </a:lnTo>
                <a:lnTo>
                  <a:pt x="0" y="1054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l-GR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8662262"/>
            <a:ext cx="9422498" cy="1192077"/>
            <a:chOff x="0" y="0"/>
            <a:chExt cx="2481646" cy="3139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81646" cy="313963"/>
            </a:xfrm>
            <a:custGeom>
              <a:avLst/>
              <a:gdLst/>
              <a:ahLst/>
              <a:cxnLst/>
              <a:rect l="l" t="t" r="r" b="b"/>
              <a:pathLst>
                <a:path w="2481646" h="313963">
                  <a:moveTo>
                    <a:pt x="0" y="0"/>
                  </a:moveTo>
                  <a:lnTo>
                    <a:pt x="2481646" y="0"/>
                  </a:lnTo>
                  <a:lnTo>
                    <a:pt x="2481646" y="313963"/>
                  </a:lnTo>
                  <a:lnTo>
                    <a:pt x="0" y="313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481646" cy="371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101566" y="8712304"/>
            <a:ext cx="8848331" cy="1091992"/>
          </a:xfrm>
          <a:custGeom>
            <a:avLst/>
            <a:gdLst/>
            <a:ahLst/>
            <a:cxnLst/>
            <a:rect l="l" t="t" r="r" b="b"/>
            <a:pathLst>
              <a:path w="8848331" h="1091992">
                <a:moveTo>
                  <a:pt x="0" y="0"/>
                </a:moveTo>
                <a:lnTo>
                  <a:pt x="8848332" y="0"/>
                </a:lnTo>
                <a:lnTo>
                  <a:pt x="8848332" y="1091992"/>
                </a:lnTo>
                <a:lnTo>
                  <a:pt x="0" y="1091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78" t="-13874" r="-4147" b="-12768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8" name="TextBox 8"/>
          <p:cNvSpPr txBox="1"/>
          <p:nvPr/>
        </p:nvSpPr>
        <p:spPr>
          <a:xfrm>
            <a:off x="1028700" y="1720455"/>
            <a:ext cx="16034034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70"/>
              </a:lnSpc>
            </a:pPr>
            <a:r>
              <a:rPr lang="el-GR" sz="6882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Δράσεις</a:t>
            </a:r>
            <a:r>
              <a:rPr lang="en-US" sz="6882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 του Περιφερειακού Προγράμματος «Θεσσαλία</a:t>
            </a:r>
            <a:r>
              <a:rPr lang="en-US" sz="6882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»</a:t>
            </a:r>
            <a:r>
              <a:rPr lang="el-GR" sz="6882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 2021-27</a:t>
            </a:r>
            <a:r>
              <a:rPr lang="en-US" sz="6882" b="1" dirty="0" smtClean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6882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για τις Επιχειρήσεις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982157"/>
            <a:ext cx="3495749" cy="298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l-GR" sz="1799" dirty="0" smtClea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ΜΑΪΟΣ </a:t>
            </a:r>
            <a:r>
              <a:rPr lang="en-US" sz="1799" dirty="0" smtClean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2025</a:t>
            </a:r>
            <a:endParaRPr lang="en-US" sz="1799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1566" y="4741545"/>
            <a:ext cx="5100610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39"/>
              </a:lnSpc>
              <a:spcBef>
                <a:spcPct val="0"/>
              </a:spcBef>
            </a:pPr>
            <a:r>
              <a:rPr lang="en-US" sz="2099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ΕΙΔΙΚΗ ΥΠΗΡΕΣΙΑ ΔΙΑΧΕΙΡΙΣΗΣ (ΕΥΔ) ΠΡΟΓΡΑΜΜΑΤΟΣ «ΘΕΣΣΑΛΙΑ»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238" y="0"/>
            <a:ext cx="402030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0" y="1304806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281111" y="3183914"/>
            <a:ext cx="7214730" cy="7103086"/>
            <a:chOff x="0" y="0"/>
            <a:chExt cx="1900176" cy="19210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0176" cy="1921035"/>
            </a:xfrm>
            <a:custGeom>
              <a:avLst/>
              <a:gdLst/>
              <a:ahLst/>
              <a:cxnLst/>
              <a:rect l="l" t="t" r="r" b="b"/>
              <a:pathLst>
                <a:path w="1900176" h="1921035">
                  <a:moveTo>
                    <a:pt x="0" y="0"/>
                  </a:moveTo>
                  <a:lnTo>
                    <a:pt x="1900176" y="0"/>
                  </a:lnTo>
                  <a:lnTo>
                    <a:pt x="1900176" y="1921035"/>
                  </a:lnTo>
                  <a:lnTo>
                    <a:pt x="0" y="1921035"/>
                  </a:lnTo>
                  <a:close/>
                </a:path>
              </a:pathLst>
            </a:custGeom>
            <a:solidFill>
              <a:srgbClr val="0C30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900176" cy="1978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87190" y="3183915"/>
            <a:ext cx="7464767" cy="7103086"/>
            <a:chOff x="0" y="0"/>
            <a:chExt cx="1966029" cy="20810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66029" cy="2081050"/>
            </a:xfrm>
            <a:custGeom>
              <a:avLst/>
              <a:gdLst/>
              <a:ahLst/>
              <a:cxnLst/>
              <a:rect l="l" t="t" r="r" b="b"/>
              <a:pathLst>
                <a:path w="1966029" h="2081050">
                  <a:moveTo>
                    <a:pt x="0" y="0"/>
                  </a:moveTo>
                  <a:lnTo>
                    <a:pt x="1966029" y="0"/>
                  </a:lnTo>
                  <a:lnTo>
                    <a:pt x="1966029" y="2081050"/>
                  </a:lnTo>
                  <a:lnTo>
                    <a:pt x="0" y="2081050"/>
                  </a:lnTo>
                  <a:close/>
                </a:path>
              </a:pathLst>
            </a:custGeom>
            <a:solidFill>
              <a:srgbClr val="58B9E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966029" cy="2138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36780" y="3652013"/>
            <a:ext cx="6386242" cy="6634987"/>
            <a:chOff x="0" y="0"/>
            <a:chExt cx="1681973" cy="18932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81973" cy="1893265"/>
            </a:xfrm>
            <a:custGeom>
              <a:avLst/>
              <a:gdLst/>
              <a:ahLst/>
              <a:cxnLst/>
              <a:rect l="l" t="t" r="r" b="b"/>
              <a:pathLst>
                <a:path w="1681973" h="1893265">
                  <a:moveTo>
                    <a:pt x="0" y="0"/>
                  </a:moveTo>
                  <a:lnTo>
                    <a:pt x="1681973" y="0"/>
                  </a:lnTo>
                  <a:lnTo>
                    <a:pt x="1681973" y="1893265"/>
                  </a:lnTo>
                  <a:lnTo>
                    <a:pt x="0" y="18932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681973" cy="1950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366744" y="3671063"/>
            <a:ext cx="6496666" cy="6634987"/>
            <a:chOff x="0" y="0"/>
            <a:chExt cx="1711056" cy="20337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11056" cy="2033716"/>
            </a:xfrm>
            <a:custGeom>
              <a:avLst/>
              <a:gdLst/>
              <a:ahLst/>
              <a:cxnLst/>
              <a:rect l="l" t="t" r="r" b="b"/>
              <a:pathLst>
                <a:path w="1711056" h="2033716">
                  <a:moveTo>
                    <a:pt x="0" y="0"/>
                  </a:moveTo>
                  <a:lnTo>
                    <a:pt x="1711056" y="0"/>
                  </a:lnTo>
                  <a:lnTo>
                    <a:pt x="1711056" y="2033716"/>
                  </a:lnTo>
                  <a:lnTo>
                    <a:pt x="0" y="203371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711056" cy="2090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83117" y="2371841"/>
            <a:ext cx="1217826" cy="593690"/>
          </a:xfrm>
          <a:custGeom>
            <a:avLst/>
            <a:gdLst/>
            <a:ahLst/>
            <a:cxnLst/>
            <a:rect l="l" t="t" r="r" b="b"/>
            <a:pathLst>
              <a:path w="1217826" h="593690">
                <a:moveTo>
                  <a:pt x="0" y="0"/>
                </a:moveTo>
                <a:lnTo>
                  <a:pt x="1217826" y="0"/>
                </a:lnTo>
                <a:lnTo>
                  <a:pt x="1217826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309327" y="2192052"/>
            <a:ext cx="922348" cy="877069"/>
          </a:xfrm>
          <a:custGeom>
            <a:avLst/>
            <a:gdLst/>
            <a:ahLst/>
            <a:cxnLst/>
            <a:rect l="l" t="t" r="r" b="b"/>
            <a:pathLst>
              <a:path w="922348" h="877069">
                <a:moveTo>
                  <a:pt x="0" y="0"/>
                </a:moveTo>
                <a:lnTo>
                  <a:pt x="922348" y="0"/>
                </a:lnTo>
                <a:lnTo>
                  <a:pt x="922348" y="877069"/>
                </a:lnTo>
                <a:lnTo>
                  <a:pt x="0" y="877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11820" y="731142"/>
            <a:ext cx="16615510" cy="40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7"/>
              </a:lnSpc>
            </a:pPr>
            <a:r>
              <a:rPr lang="en-US" sz="2997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ΒΑΘΜΟΛΟΓΟΥΜΕΝΑ ΚΡΙΤΗΡΙΑ ΑΞΙΟΛΟΓΗΣΗΣ ΕΠΙΧΕΙΡΗΣΕΩΝ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68364" y="1841039"/>
            <a:ext cx="484733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2. ΝΕΕΣ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01333" y="5485699"/>
            <a:ext cx="593713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l-GR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α)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Στην περίπτωση που η τιμή του δείκτη είναι </a:t>
            </a:r>
            <a:r>
              <a:rPr lang="en-US" sz="1299" b="1" dirty="0">
                <a:solidFill>
                  <a:srgbClr val="100F0D"/>
                </a:solidFill>
                <a:latin typeface="Ubuntu" panose="020B0504030602030204" pitchFamily="34" charset="0"/>
                <a:ea typeface="Canva Sans Bold"/>
                <a:cs typeface="Canva Sans Bold"/>
                <a:sym typeface="Canva Sans Bold"/>
              </a:rPr>
              <a:t>μικρότερη από 0,25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Βαθμός=0. Στην περίπτωση αυτή το επενδυτικό σχέδιο απορρίπτετα.</a:t>
            </a:r>
          </a:p>
          <a:p>
            <a:pPr algn="l">
              <a:lnSpc>
                <a:spcPts val="1819"/>
              </a:lnSpc>
            </a:pPr>
            <a:endParaRPr lang="en-US" sz="1299" dirty="0">
              <a:solidFill>
                <a:srgbClr val="100F0D"/>
              </a:solidFill>
              <a:latin typeface="Ubuntu" panose="020B0504030602030204" pitchFamily="34" charset="0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819"/>
              </a:lnSpc>
            </a:pPr>
            <a:r>
              <a:rPr lang="el-GR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β)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Στην περίπτωση που η 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libri" panose="020F0502020204030204" pitchFamily="34" charset="0"/>
                <a:cs typeface="Calibri" panose="020F0502020204030204" pitchFamily="34" charset="0"/>
                <a:sym typeface="Canva Sans"/>
              </a:rPr>
              <a:t>τιμή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του δείκτη είναι ίση ή μεγαλύτερη από 1 </a:t>
            </a:r>
            <a:r>
              <a:rPr lang="en-US" sz="1299" b="1" dirty="0">
                <a:solidFill>
                  <a:srgbClr val="100F0D"/>
                </a:solidFill>
                <a:latin typeface="Ubuntu" panose="020B0504030602030204" pitchFamily="34" charset="0"/>
                <a:ea typeface="Canva Sans Bold"/>
                <a:cs typeface="Canva Sans Bold"/>
                <a:sym typeface="Canva Sans Bold"/>
              </a:rPr>
              <a:t>τίθεται ο μέγιστος βαθμός.</a:t>
            </a:r>
          </a:p>
          <a:p>
            <a:pPr algn="l">
              <a:lnSpc>
                <a:spcPts val="1819"/>
              </a:lnSpc>
            </a:pPr>
            <a:endParaRPr lang="en-US" sz="1299" b="1" dirty="0">
              <a:solidFill>
                <a:srgbClr val="100F0D"/>
              </a:solidFill>
              <a:latin typeface="Ubuntu" panose="020B0504030602030204" pitchFamily="34" charset="0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819"/>
              </a:lnSpc>
            </a:pPr>
            <a:r>
              <a:rPr lang="el-GR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Γ)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Στην περίπτωση που η τιμή του δείκτη είναι ίση ή μεγαλύτερη από 0,25 και μικρότερη από 1 </a:t>
            </a:r>
            <a:r>
              <a:rPr lang="en-US" sz="1299" u="sng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ο βαθμός υπολογίζεται από τύπο:</a:t>
            </a:r>
          </a:p>
          <a:p>
            <a:pPr algn="l">
              <a:lnSpc>
                <a:spcPts val="1819"/>
              </a:lnSpc>
            </a:pPr>
            <a:endParaRPr lang="en-US" sz="1299" u="sng" dirty="0">
              <a:solidFill>
                <a:srgbClr val="100F0D"/>
              </a:solidFill>
              <a:latin typeface="Ubuntu" panose="020B0504030602030204" pitchFamily="34" charset="0"/>
              <a:ea typeface="Canva Sans"/>
              <a:cs typeface="Canva Sans"/>
              <a:sym typeface="Canva Sans"/>
            </a:endParaRPr>
          </a:p>
          <a:p>
            <a:pPr marL="140334" lvl="1" algn="ctr">
              <a:lnSpc>
                <a:spcPts val="1819"/>
              </a:lnSpc>
            </a:pPr>
            <a:r>
              <a:rPr lang="el-GR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2. 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Λειτουργική κερδοφορία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"/>
              </a:rPr>
              <a:t> δικαιούχου (Κέρδη προ τόκων, φόρων και αποσβέσεων)</a:t>
            </a:r>
            <a:endParaRPr lang="el-GR" sz="1468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Canva Sans"/>
            </a:endParaRPr>
          </a:p>
          <a:p>
            <a:pPr marL="140334" lvl="1" algn="ctr">
              <a:lnSpc>
                <a:spcPts val="1819"/>
              </a:lnSpc>
            </a:pPr>
            <a:endParaRPr lang="en-US" sz="1468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Canva Sans"/>
            </a:endParaRPr>
          </a:p>
          <a:p>
            <a:pPr marL="483234" lvl="1" indent="-342900" algn="ctr">
              <a:lnSpc>
                <a:spcPts val="1819"/>
              </a:lnSpc>
              <a:buAutoNum type="arabicPeriod" startAt="3"/>
            </a:pP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Αρτιότητα, πληρότητα και βιωσιμότητα πράξης</a:t>
            </a:r>
            <a:endParaRPr lang="el-GR" sz="1468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Canva Sans Bold"/>
            </a:endParaRPr>
          </a:p>
          <a:p>
            <a:pPr marL="140334" lvl="1" algn="ctr">
              <a:lnSpc>
                <a:spcPts val="1819"/>
              </a:lnSpc>
            </a:pPr>
            <a:endParaRPr lang="el-GR" sz="1468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Canva Sans Bold"/>
            </a:endParaRPr>
          </a:p>
          <a:p>
            <a:pPr marL="140334" lvl="1" algn="ctr">
              <a:lnSpc>
                <a:spcPts val="1819"/>
              </a:lnSpc>
            </a:pPr>
            <a:r>
              <a:rPr lang="el-GR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4.  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Αριθμός εργαζομένων δικαιούχου 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"/>
              </a:rPr>
              <a:t>(ΕΜΕ μισθωτής εργασίας) (ενίσχυση διατήρησης απασχόλησης)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02749" y="5270337"/>
            <a:ext cx="5978561" cy="3500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l-GR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α)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Στην περίπτωση που η τιμή του δείκτη είναι μικρότερη από 0,25 Βαθμός=0. </a:t>
            </a:r>
            <a:r>
              <a:rPr lang="en-US" sz="1299" b="1" dirty="0">
                <a:solidFill>
                  <a:srgbClr val="100F0D"/>
                </a:solidFill>
                <a:latin typeface="Ubuntu" panose="020B0504030602030204" pitchFamily="34" charset="0"/>
                <a:ea typeface="Canva Sans Bold"/>
                <a:cs typeface="Canva Sans Bold"/>
                <a:sym typeface="Canva Sans Bold"/>
              </a:rPr>
              <a:t>Στην περίπτωση αυτή το επενδυτικό σχέδιο απορρίπτεται.</a:t>
            </a:r>
          </a:p>
          <a:p>
            <a:pPr algn="l">
              <a:lnSpc>
                <a:spcPts val="2079"/>
              </a:lnSpc>
            </a:pP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2079"/>
              </a:lnSpc>
            </a:pPr>
            <a:r>
              <a:rPr lang="el-GR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β)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Στην περίπτωση που η τιμή του δείκτη είναι ίση ή μεγαλύτερη από 1 τίθεται ο μέγιστος βαθμός</a:t>
            </a:r>
          </a:p>
          <a:p>
            <a:pPr algn="l">
              <a:lnSpc>
                <a:spcPts val="2079"/>
              </a:lnSpc>
            </a:pPr>
            <a:endParaRPr lang="en-US" sz="1299" dirty="0">
              <a:solidFill>
                <a:srgbClr val="100F0D"/>
              </a:solidFill>
              <a:latin typeface="Ubuntu" panose="020B0504030602030204" pitchFamily="34" charset="0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2079"/>
              </a:lnSpc>
            </a:pPr>
            <a:r>
              <a:rPr lang="el-GR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γ)</a:t>
            </a:r>
            <a:r>
              <a:rPr lang="en-US" sz="1299" dirty="0">
                <a:solidFill>
                  <a:srgbClr val="100F0D"/>
                </a:solidFill>
                <a:latin typeface="Ubuntu" panose="020B0504030602030204" pitchFamily="34" charset="0"/>
                <a:ea typeface="Canva Sans"/>
                <a:cs typeface="Canva Sans"/>
                <a:sym typeface="Canva Sans"/>
              </a:rPr>
              <a:t> Στην περίπτωση που η τιμή του δείκτη είναι ίση ή μεγαλύτερη από 0,25 και μικρότερη από 1 ο βαθμός υπολογίζεται από τύπο:</a:t>
            </a:r>
          </a:p>
          <a:p>
            <a:pPr algn="l">
              <a:lnSpc>
                <a:spcPts val="2079"/>
              </a:lnSpc>
            </a:pPr>
            <a:endParaRPr lang="en-US" sz="1299" dirty="0">
              <a:solidFill>
                <a:srgbClr val="100F0D"/>
              </a:solidFill>
              <a:latin typeface="Ubuntu" panose="020B0504030602030204" pitchFamily="34" charset="0"/>
              <a:ea typeface="Canva Sans"/>
              <a:cs typeface="Canva Sans"/>
              <a:sym typeface="Canva Sans"/>
            </a:endParaRPr>
          </a:p>
          <a:p>
            <a:pPr marL="140334" lvl="1" algn="ctr">
              <a:lnSpc>
                <a:spcPts val="2079"/>
              </a:lnSpc>
            </a:pPr>
            <a:r>
              <a:rPr lang="el-GR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2. 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Εμπειρία ιδιοκτήτη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"/>
              </a:rPr>
              <a:t> ή εταίρου/μετόχου με το μεγαλύτερο ποσοστό συμμετοχής</a:t>
            </a:r>
            <a:endParaRPr lang="el-GR" sz="1468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Canva Sans"/>
            </a:endParaRPr>
          </a:p>
          <a:p>
            <a:pPr marL="140334" lvl="1" algn="ctr">
              <a:lnSpc>
                <a:spcPts val="2079"/>
              </a:lnSpc>
            </a:pPr>
            <a:endParaRPr lang="en-US" sz="1468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Canva Sans"/>
            </a:endParaRPr>
          </a:p>
          <a:p>
            <a:pPr marL="140334" lvl="1" algn="ctr">
              <a:lnSpc>
                <a:spcPts val="2079"/>
              </a:lnSpc>
            </a:pPr>
            <a:r>
              <a:rPr lang="el-GR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3. 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Canva Sans Bold"/>
              </a:rPr>
              <a:t>Αρτιότητα, πληρότητα και βιωσιμότητα πράξης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01333" y="4024384"/>
            <a:ext cx="585990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5"/>
              </a:lnSpc>
              <a:spcBef>
                <a:spcPct val="0"/>
              </a:spcBef>
            </a:pPr>
            <a:r>
              <a:rPr lang="en-US" sz="1468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Αξιολόγηση χρηματοδοτικού σχήματος (Διαθέσιμα Κεφάλαια σε σχέση με το Συνολικό Κόστος της Επένδυσης)</a:t>
            </a:r>
          </a:p>
          <a:p>
            <a:pPr algn="ctr">
              <a:lnSpc>
                <a:spcPts val="2055"/>
              </a:lnSpc>
              <a:spcBef>
                <a:spcPct val="0"/>
              </a:spcBef>
            </a:pPr>
            <a:endParaRPr lang="en-US" sz="1468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lnSpc>
                <a:spcPts val="2055"/>
              </a:lnSpc>
              <a:spcBef>
                <a:spcPct val="0"/>
              </a:spcBef>
            </a:pPr>
            <a:r>
              <a:rPr lang="el-GR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1. </a:t>
            </a:r>
            <a:r>
              <a:rPr lang="en-US" sz="146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Διαθέσιμα κεφάλαια = Διαθέσιμο Ποσό/Συνολικό Προϋπολογισμό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37310" y="1681019"/>
            <a:ext cx="4847332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1. ΥΦΙΣΤΑΜΕΝΕΣ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01565" y="3989001"/>
            <a:ext cx="582852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5"/>
              </a:lnSpc>
              <a:spcBef>
                <a:spcPct val="0"/>
              </a:spcBef>
            </a:pPr>
            <a:r>
              <a:rPr lang="en-US" sz="1468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Αξιολόγηση χρηματοδοτικού σχήματος (Διαθέσιμα Κεφάλαια σε σχέση με το Συνολικό Κόστος της Επένδυσης)</a:t>
            </a:r>
          </a:p>
          <a:p>
            <a:pPr marL="0" lvl="0" indent="0" algn="ctr">
              <a:lnSpc>
                <a:spcPts val="2055"/>
              </a:lnSpc>
              <a:spcBef>
                <a:spcPct val="0"/>
              </a:spcBef>
            </a:pPr>
            <a:endParaRPr lang="en-US" sz="1468" u="none" strike="noStrike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>
              <a:lnSpc>
                <a:spcPts val="2055"/>
              </a:lnSpc>
              <a:spcBef>
                <a:spcPct val="0"/>
              </a:spcBef>
            </a:pPr>
            <a:r>
              <a:rPr lang="el-GR" sz="1468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1. </a:t>
            </a:r>
            <a:r>
              <a:rPr lang="en-US" sz="1468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Διαθέσιμα κεφάλαια = Διαθέσιμο Ποσό/Συνολικό Προϋπολογισμό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7615" y="4136175"/>
            <a:ext cx="15163164" cy="210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7"/>
              </a:lnSpc>
            </a:pPr>
            <a:r>
              <a:rPr lang="en-US" sz="7725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ΠΡΟΣΚΛΗΣΕΙΣ ΠΟΥ ΕΚΔΟΘΗΚΑΝ</a:t>
            </a: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511820" y="11811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Freeform 6"/>
          <p:cNvSpPr/>
          <p:nvPr/>
        </p:nvSpPr>
        <p:spPr>
          <a:xfrm>
            <a:off x="518090" y="1471493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7" name="Freeform 7"/>
          <p:cNvSpPr/>
          <p:nvPr/>
        </p:nvSpPr>
        <p:spPr>
          <a:xfrm>
            <a:off x="3877711" y="1493436"/>
            <a:ext cx="430389" cy="325482"/>
          </a:xfrm>
          <a:custGeom>
            <a:avLst/>
            <a:gdLst/>
            <a:ahLst/>
            <a:cxnLst/>
            <a:rect l="l" t="t" r="r" b="b"/>
            <a:pathLst>
              <a:path w="430389" h="325482">
                <a:moveTo>
                  <a:pt x="0" y="0"/>
                </a:moveTo>
                <a:lnTo>
                  <a:pt x="430389" y="0"/>
                </a:lnTo>
                <a:lnTo>
                  <a:pt x="430389" y="325481"/>
                </a:lnTo>
                <a:lnTo>
                  <a:pt x="0" y="32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8" name="Freeform 8"/>
          <p:cNvSpPr/>
          <p:nvPr/>
        </p:nvSpPr>
        <p:spPr>
          <a:xfrm>
            <a:off x="518090" y="6843250"/>
            <a:ext cx="421838" cy="571984"/>
          </a:xfrm>
          <a:custGeom>
            <a:avLst/>
            <a:gdLst/>
            <a:ahLst/>
            <a:cxnLst/>
            <a:rect l="l" t="t" r="r" b="b"/>
            <a:pathLst>
              <a:path w="421838" h="571984">
                <a:moveTo>
                  <a:pt x="0" y="0"/>
                </a:moveTo>
                <a:lnTo>
                  <a:pt x="421838" y="0"/>
                </a:lnTo>
                <a:lnTo>
                  <a:pt x="421838" y="571984"/>
                </a:lnTo>
                <a:lnTo>
                  <a:pt x="0" y="571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9" name="Group 9"/>
          <p:cNvGrpSpPr/>
          <p:nvPr/>
        </p:nvGrpSpPr>
        <p:grpSpPr>
          <a:xfrm>
            <a:off x="3691455" y="8804496"/>
            <a:ext cx="10905089" cy="883565"/>
            <a:chOff x="0" y="0"/>
            <a:chExt cx="4609039" cy="2327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09038" cy="232708"/>
            </a:xfrm>
            <a:custGeom>
              <a:avLst/>
              <a:gdLst/>
              <a:ahLst/>
              <a:cxnLst/>
              <a:rect l="l" t="t" r="r" b="b"/>
              <a:pathLst>
                <a:path w="4609038" h="232708">
                  <a:moveTo>
                    <a:pt x="7963" y="0"/>
                  </a:moveTo>
                  <a:lnTo>
                    <a:pt x="4601075" y="0"/>
                  </a:lnTo>
                  <a:cubicBezTo>
                    <a:pt x="4605473" y="0"/>
                    <a:pt x="4609038" y="3565"/>
                    <a:pt x="4609038" y="7963"/>
                  </a:cubicBezTo>
                  <a:lnTo>
                    <a:pt x="4609038" y="224745"/>
                  </a:lnTo>
                  <a:cubicBezTo>
                    <a:pt x="4609038" y="229143"/>
                    <a:pt x="4605473" y="232708"/>
                    <a:pt x="4601075" y="232708"/>
                  </a:cubicBezTo>
                  <a:lnTo>
                    <a:pt x="7963" y="232708"/>
                  </a:lnTo>
                  <a:cubicBezTo>
                    <a:pt x="3565" y="232708"/>
                    <a:pt x="0" y="229143"/>
                    <a:pt x="0" y="224745"/>
                  </a:cubicBezTo>
                  <a:lnTo>
                    <a:pt x="0" y="7963"/>
                  </a:lnTo>
                  <a:cubicBezTo>
                    <a:pt x="0" y="3565"/>
                    <a:pt x="3565" y="0"/>
                    <a:pt x="7963" y="0"/>
                  </a:cubicBez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09039" cy="289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60764" y="8281354"/>
            <a:ext cx="833314" cy="763537"/>
            <a:chOff x="0" y="0"/>
            <a:chExt cx="219474" cy="2010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9474" cy="201096"/>
            </a:xfrm>
            <a:custGeom>
              <a:avLst/>
              <a:gdLst/>
              <a:ahLst/>
              <a:cxnLst/>
              <a:rect l="l" t="t" r="r" b="b"/>
              <a:pathLst>
                <a:path w="219474" h="201096">
                  <a:moveTo>
                    <a:pt x="100548" y="0"/>
                  </a:moveTo>
                  <a:lnTo>
                    <a:pt x="118926" y="0"/>
                  </a:lnTo>
                  <a:cubicBezTo>
                    <a:pt x="145593" y="0"/>
                    <a:pt x="171167" y="10593"/>
                    <a:pt x="190024" y="29450"/>
                  </a:cubicBezTo>
                  <a:cubicBezTo>
                    <a:pt x="208880" y="48306"/>
                    <a:pt x="219474" y="73881"/>
                    <a:pt x="219474" y="100548"/>
                  </a:cubicBezTo>
                  <a:lnTo>
                    <a:pt x="219474" y="100548"/>
                  </a:lnTo>
                  <a:cubicBezTo>
                    <a:pt x="219474" y="156079"/>
                    <a:pt x="174457" y="201096"/>
                    <a:pt x="118926" y="201096"/>
                  </a:cubicBezTo>
                  <a:lnTo>
                    <a:pt x="100548" y="201096"/>
                  </a:lnTo>
                  <a:cubicBezTo>
                    <a:pt x="45017" y="201096"/>
                    <a:pt x="0" y="156079"/>
                    <a:pt x="0" y="100548"/>
                  </a:cubicBezTo>
                  <a:lnTo>
                    <a:pt x="0" y="100548"/>
                  </a:lnTo>
                  <a:cubicBezTo>
                    <a:pt x="0" y="45017"/>
                    <a:pt x="45017" y="0"/>
                    <a:pt x="10054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19474" cy="258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9094995" y="8457624"/>
            <a:ext cx="355678" cy="448806"/>
          </a:xfrm>
          <a:custGeom>
            <a:avLst/>
            <a:gdLst/>
            <a:ahLst/>
            <a:cxnLst/>
            <a:rect l="l" t="t" r="r" b="b"/>
            <a:pathLst>
              <a:path w="355678" h="448806">
                <a:moveTo>
                  <a:pt x="0" y="0"/>
                </a:moveTo>
                <a:lnTo>
                  <a:pt x="355678" y="0"/>
                </a:lnTo>
                <a:lnTo>
                  <a:pt x="355678" y="448806"/>
                </a:lnTo>
                <a:lnTo>
                  <a:pt x="0" y="448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6" name="Freeform 16"/>
          <p:cNvSpPr/>
          <p:nvPr/>
        </p:nvSpPr>
        <p:spPr>
          <a:xfrm>
            <a:off x="10652197" y="1450436"/>
            <a:ext cx="311468" cy="311468"/>
          </a:xfrm>
          <a:custGeom>
            <a:avLst/>
            <a:gdLst/>
            <a:ahLst/>
            <a:cxnLst/>
            <a:rect l="l" t="t" r="r" b="b"/>
            <a:pathLst>
              <a:path w="311468" h="311468">
                <a:moveTo>
                  <a:pt x="0" y="0"/>
                </a:moveTo>
                <a:lnTo>
                  <a:pt x="311468" y="0"/>
                </a:lnTo>
                <a:lnTo>
                  <a:pt x="311468" y="311468"/>
                </a:lnTo>
                <a:lnTo>
                  <a:pt x="0" y="31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17" name="Group 17"/>
          <p:cNvGrpSpPr/>
          <p:nvPr/>
        </p:nvGrpSpPr>
        <p:grpSpPr>
          <a:xfrm>
            <a:off x="14497204" y="4086891"/>
            <a:ext cx="3327154" cy="1395117"/>
            <a:chOff x="0" y="0"/>
            <a:chExt cx="876287" cy="36743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6287" cy="367438"/>
            </a:xfrm>
            <a:custGeom>
              <a:avLst/>
              <a:gdLst/>
              <a:ahLst/>
              <a:cxnLst/>
              <a:rect l="l" t="t" r="r" b="b"/>
              <a:pathLst>
                <a:path w="876287" h="367438">
                  <a:moveTo>
                    <a:pt x="25596" y="0"/>
                  </a:moveTo>
                  <a:lnTo>
                    <a:pt x="850692" y="0"/>
                  </a:lnTo>
                  <a:cubicBezTo>
                    <a:pt x="864828" y="0"/>
                    <a:pt x="876287" y="11460"/>
                    <a:pt x="876287" y="25596"/>
                  </a:cubicBezTo>
                  <a:lnTo>
                    <a:pt x="876287" y="341842"/>
                  </a:lnTo>
                  <a:cubicBezTo>
                    <a:pt x="876287" y="355978"/>
                    <a:pt x="864828" y="367438"/>
                    <a:pt x="850692" y="367438"/>
                  </a:cubicBezTo>
                  <a:lnTo>
                    <a:pt x="25596" y="367438"/>
                  </a:lnTo>
                  <a:cubicBezTo>
                    <a:pt x="11460" y="367438"/>
                    <a:pt x="0" y="355978"/>
                    <a:pt x="0" y="341842"/>
                  </a:cubicBezTo>
                  <a:lnTo>
                    <a:pt x="0" y="25596"/>
                  </a:lnTo>
                  <a:cubicBezTo>
                    <a:pt x="0" y="11460"/>
                    <a:pt x="11460" y="0"/>
                    <a:pt x="25596" y="0"/>
                  </a:cubicBez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76287" cy="4245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18090" y="2301677"/>
            <a:ext cx="2072710" cy="30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8"/>
              </a:lnSpc>
              <a:spcBef>
                <a:spcPct val="0"/>
              </a:spcBef>
            </a:pPr>
            <a:r>
              <a:rPr lang="en-US" sz="1898" u="sng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Κύριος στόχος: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820" y="478976"/>
            <a:ext cx="1676414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Δράσεις 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ενίσχυσης των υφιστάμενων και νέων φορέων Κοινωνικής Οικονομίας (Κ.ΑΛ.Ο)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268" y="1519198"/>
            <a:ext cx="2376190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2.000.000 € (ΕΚΤ+)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13930" y="4373472"/>
            <a:ext cx="216961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u="sng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Χρηματοδοτείται: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1229" y="9119322"/>
            <a:ext cx="1749993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l-GR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Η ημερομηνία των υποβολών έχει λήξει. </a:t>
            </a:r>
            <a:r>
              <a:rPr lang="el-GR" u="sng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Υποβλήθηκαν 68 προτάσεις </a:t>
            </a:r>
            <a:r>
              <a:rPr lang="el-GR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με </a:t>
            </a:r>
            <a:r>
              <a:rPr lang="el-GR" b="1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Δ/Δ </a:t>
            </a:r>
            <a:r>
              <a:rPr lang="el-GR" sz="1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5,4 εκ.€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b="1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lang="en-US" sz="1800" b="1" dirty="0">
              <a:solidFill>
                <a:schemeClr val="bg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23579" y="7234017"/>
            <a:ext cx="17212085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Απαραίτητη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η δημιουργία μίας (1) τουλάχιστον νέας θέσης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εργασίας που να αντιστοιχεί σε δεκαοχτώ (18) ανθρωπομήνες πλήρους απασχόλησης ή αντίστοιχων θέσεων μερικής απασχόλησης για όλη την διάρκεια του προγράμματος (18 μήνες).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3930" y="2796374"/>
            <a:ext cx="16852597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Υποστήριξη επενδυτικών πρωτοβουλιών νέων ή και υφισταμένων επιχειρήσεων Κ.ΑΛ.Ο. (Ν.4430/2016 ΦΕΚ 205/Α) που δραστηριοποιούνται στην Περιφέρεια Θεσσαλίας, και μέσω αυτής, ενίσχυση της απασχόλησης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7501" y="3626954"/>
            <a:ext cx="1109320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Ενισχύονται αιτήσεις χρηματοδότησης ύψους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από 30.000,00€ έως 90.000,00€ 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/ Ποσοστό Ενίσχυσης: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100%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2187" y="5022070"/>
            <a:ext cx="13051799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Πλήρες μισθολογικό κόστος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υφιστάμενων/ νέων θέσεων εργασίας 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Λοιπές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άμεσες &amp; έμμεσες δαπάνες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(ενοίκια και άλλα λειτουργικά έξοδα, δαπάνες για αμοιβές τρίτων, δαπάνες προβολής και δικτύωσης, κλπ.) σε ποσοστό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40% επί των δαπανών μισθολογικού κόστους.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5268" y="6841587"/>
            <a:ext cx="216961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u="sng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Σημείωση: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36700" y="1482504"/>
            <a:ext cx="5700348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Δικαιούχοι: Νέες και Υφιστάμενες Επιχειρήσεις Κ.ΑΛ.Ο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163690" y="1482504"/>
            <a:ext cx="4217640" cy="27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Ενδιάμεσος φορέας διαχείρισης: ΑΕΔΕΠ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421784" y="4327632"/>
            <a:ext cx="3513880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Καθεστώς Ενίσχυσης: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Κανονισμός (ΕΕ) αριθμ. 2023/2831 (De Minimis)</a:t>
            </a:r>
          </a:p>
        </p:txBody>
      </p:sp>
      <p:sp>
        <p:nvSpPr>
          <p:cNvPr id="33" name="Freeform 33"/>
          <p:cNvSpPr/>
          <p:nvPr/>
        </p:nvSpPr>
        <p:spPr>
          <a:xfrm>
            <a:off x="15700754" y="3591384"/>
            <a:ext cx="739910" cy="663144"/>
          </a:xfrm>
          <a:custGeom>
            <a:avLst/>
            <a:gdLst/>
            <a:ahLst/>
            <a:cxnLst/>
            <a:rect l="l" t="t" r="r" b="b"/>
            <a:pathLst>
              <a:path w="739910" h="663144">
                <a:moveTo>
                  <a:pt x="0" y="0"/>
                </a:moveTo>
                <a:lnTo>
                  <a:pt x="739910" y="0"/>
                </a:lnTo>
                <a:lnTo>
                  <a:pt x="739910" y="663144"/>
                </a:lnTo>
                <a:lnTo>
                  <a:pt x="0" y="6631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5264FD7D-5376-B391-8390-209E9BE4BC8B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B448EB1D-15BA-15EB-6CE2-F3C46980DD77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C68EDFDB-02BD-10D6-2FAC-F959830D938C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484960" y="11811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Freeform 6"/>
          <p:cNvSpPr/>
          <p:nvPr/>
        </p:nvSpPr>
        <p:spPr>
          <a:xfrm>
            <a:off x="518090" y="1386258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7" name="Freeform 7"/>
          <p:cNvSpPr/>
          <p:nvPr/>
        </p:nvSpPr>
        <p:spPr>
          <a:xfrm>
            <a:off x="4071514" y="1438357"/>
            <a:ext cx="430389" cy="325482"/>
          </a:xfrm>
          <a:custGeom>
            <a:avLst/>
            <a:gdLst/>
            <a:ahLst/>
            <a:cxnLst/>
            <a:rect l="l" t="t" r="r" b="b"/>
            <a:pathLst>
              <a:path w="430389" h="325482">
                <a:moveTo>
                  <a:pt x="0" y="0"/>
                </a:moveTo>
                <a:lnTo>
                  <a:pt x="430389" y="0"/>
                </a:lnTo>
                <a:lnTo>
                  <a:pt x="430389" y="325481"/>
                </a:lnTo>
                <a:lnTo>
                  <a:pt x="0" y="32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8" name="AutoShape 8"/>
          <p:cNvSpPr/>
          <p:nvPr/>
        </p:nvSpPr>
        <p:spPr>
          <a:xfrm>
            <a:off x="644233" y="57531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9" name="Freeform 9"/>
          <p:cNvSpPr/>
          <p:nvPr/>
        </p:nvSpPr>
        <p:spPr>
          <a:xfrm>
            <a:off x="504837" y="6006573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0" name="Freeform 10"/>
          <p:cNvSpPr/>
          <p:nvPr/>
        </p:nvSpPr>
        <p:spPr>
          <a:xfrm>
            <a:off x="3856319" y="6097871"/>
            <a:ext cx="430389" cy="325482"/>
          </a:xfrm>
          <a:custGeom>
            <a:avLst/>
            <a:gdLst/>
            <a:ahLst/>
            <a:cxnLst/>
            <a:rect l="l" t="t" r="r" b="b"/>
            <a:pathLst>
              <a:path w="430389" h="325482">
                <a:moveTo>
                  <a:pt x="0" y="0"/>
                </a:moveTo>
                <a:lnTo>
                  <a:pt x="430389" y="0"/>
                </a:lnTo>
                <a:lnTo>
                  <a:pt x="430389" y="325481"/>
                </a:lnTo>
                <a:lnTo>
                  <a:pt x="0" y="32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3" name="TextBox 13"/>
          <p:cNvSpPr txBox="1"/>
          <p:nvPr/>
        </p:nvSpPr>
        <p:spPr>
          <a:xfrm>
            <a:off x="644233" y="6731228"/>
            <a:ext cx="15591830" cy="1268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u="sng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Βασικοί στόχοι: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α)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Eνίσχυση της δικτύωσης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των επιχειρήσεων, των ερευνητικών και ακαδημαϊκών ιδρυμάτων (εστίαση στην ανάγκη ανάπτυξης καινοτόμων λύσεων).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β) Εστίαση της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Έρευνας &amp; Καινοτομίας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των ερευνητικών και ακαδημαϊκών ιδρυμάτων (ανάγκες για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RIS3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).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4255" y="6076220"/>
            <a:ext cx="2191494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500.000 € (ΕΤΠΑ)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08228" y="6126446"/>
            <a:ext cx="3674120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Δικαιούχος: Περιφέρεια Θεσσαλίας 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9C4751F7-F803-DAAF-428B-D59DA58F690A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0CC2B29-946E-7CA0-4C97-EFC827873A0E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18FD020B-8EBD-C7D7-0712-C6CD2E7522A9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FB9EA9BE-2C9A-BBF0-0B7F-F2C4C134F66C}"/>
              </a:ext>
            </a:extLst>
          </p:cNvPr>
          <p:cNvSpPr txBox="1"/>
          <p:nvPr/>
        </p:nvSpPr>
        <p:spPr>
          <a:xfrm>
            <a:off x="484960" y="4451877"/>
            <a:ext cx="1717773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Μηχ</a:t>
            </a:r>
            <a:r>
              <a:rPr lang="en-US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ανισμός </a:t>
            </a:r>
            <a:r>
              <a:rPr lang="en-US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παρακολούθησης, υποστήριξης, ενημέρωσης και σύνδεσης επιχειρήσεων με ερευνητικούς φορείς για την προώθηση της επιχειρηματικότητας &amp; καινοτομίας στη Θεσσαλία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0ED89FB3-4914-B556-A5D4-01FDCF886F34}"/>
              </a:ext>
            </a:extLst>
          </p:cNvPr>
          <p:cNvSpPr txBox="1"/>
          <p:nvPr/>
        </p:nvSpPr>
        <p:spPr>
          <a:xfrm>
            <a:off x="491942" y="468013"/>
            <a:ext cx="1559183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b="1" u="none" strike="noStrike" dirty="0" err="1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Ενίσχυση</a:t>
            </a:r>
            <a:r>
              <a:rPr lang="en-US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εξωστρέφειας επιχειρήσεων, μέσω δράσεων προβολής και δικτύωσης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49D4A1C1-0F64-37A6-5703-644A6C89B188}"/>
              </a:ext>
            </a:extLst>
          </p:cNvPr>
          <p:cNvSpPr txBox="1"/>
          <p:nvPr/>
        </p:nvSpPr>
        <p:spPr>
          <a:xfrm>
            <a:off x="1005195" y="1441899"/>
            <a:ext cx="2399258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2.000.000 € ΕΤΠΑ 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87950FD6-7201-D340-8BC6-2925B430D82C}"/>
              </a:ext>
            </a:extLst>
          </p:cNvPr>
          <p:cNvSpPr txBox="1"/>
          <p:nvPr/>
        </p:nvSpPr>
        <p:spPr>
          <a:xfrm>
            <a:off x="4593503" y="1474989"/>
            <a:ext cx="6552453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Δικαιούχοι: Υφιστάμενες Μικρές και Πολύ Μικρές Επιχειρήσεις</a:t>
            </a: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A40CEA3F-4332-EC72-29D6-950AF794E01A}"/>
              </a:ext>
            </a:extLst>
          </p:cNvPr>
          <p:cNvSpPr/>
          <p:nvPr/>
        </p:nvSpPr>
        <p:spPr>
          <a:xfrm>
            <a:off x="11658600" y="1444157"/>
            <a:ext cx="311468" cy="311468"/>
          </a:xfrm>
          <a:custGeom>
            <a:avLst/>
            <a:gdLst/>
            <a:ahLst/>
            <a:cxnLst/>
            <a:rect l="l" t="t" r="r" b="b"/>
            <a:pathLst>
              <a:path w="311468" h="311468">
                <a:moveTo>
                  <a:pt x="0" y="0"/>
                </a:moveTo>
                <a:lnTo>
                  <a:pt x="311468" y="0"/>
                </a:lnTo>
                <a:lnTo>
                  <a:pt x="311468" y="311469"/>
                </a:lnTo>
                <a:lnTo>
                  <a:pt x="0" y="311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9AD96FA9-E4BD-4388-9208-E787AB5E26DE}"/>
              </a:ext>
            </a:extLst>
          </p:cNvPr>
          <p:cNvSpPr txBox="1"/>
          <p:nvPr/>
        </p:nvSpPr>
        <p:spPr>
          <a:xfrm>
            <a:off x="484960" y="2258336"/>
            <a:ext cx="16550106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Χρηματοδοτείται η συμμετοχή των επιχειρήσεων σε μία ή περισσότερες εμπορικές εκθέσεις που διοργανώνονται στην Ελλάδα ή στο εξωτερικό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Μέγιστος επιχορηγούμενος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προϋπολογισμός κάθε επενδυτικού σχεδίου: 90.000€ /επιδότηση έως 50%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77BC99D6-11A9-9360-9AEC-49FDD700314C}"/>
              </a:ext>
            </a:extLst>
          </p:cNvPr>
          <p:cNvSpPr txBox="1"/>
          <p:nvPr/>
        </p:nvSpPr>
        <p:spPr>
          <a:xfrm>
            <a:off x="12084517" y="1493340"/>
            <a:ext cx="4217640" cy="27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Ενδιάμεσος φορέας διαχείρισης: ΑΕΔΕΠ</a:t>
            </a:r>
          </a:p>
        </p:txBody>
      </p:sp>
      <p:grpSp>
        <p:nvGrpSpPr>
          <p:cNvPr id="31" name="Group 9"/>
          <p:cNvGrpSpPr/>
          <p:nvPr/>
        </p:nvGrpSpPr>
        <p:grpSpPr>
          <a:xfrm>
            <a:off x="3288251" y="3280153"/>
            <a:ext cx="11494550" cy="1922151"/>
            <a:chOff x="-84791" y="-203361"/>
            <a:chExt cx="4858175" cy="436069"/>
          </a:xfrm>
        </p:grpSpPr>
        <p:sp>
          <p:nvSpPr>
            <p:cNvPr id="32" name="Freeform 10"/>
            <p:cNvSpPr/>
            <p:nvPr/>
          </p:nvSpPr>
          <p:spPr>
            <a:xfrm>
              <a:off x="-84791" y="-203361"/>
              <a:ext cx="4858175" cy="167094"/>
            </a:xfrm>
            <a:custGeom>
              <a:avLst/>
              <a:gdLst/>
              <a:ahLst/>
              <a:cxnLst/>
              <a:rect l="l" t="t" r="r" b="b"/>
              <a:pathLst>
                <a:path w="4609038" h="232708">
                  <a:moveTo>
                    <a:pt x="7963" y="0"/>
                  </a:moveTo>
                  <a:lnTo>
                    <a:pt x="4601075" y="0"/>
                  </a:lnTo>
                  <a:cubicBezTo>
                    <a:pt x="4605473" y="0"/>
                    <a:pt x="4609038" y="3565"/>
                    <a:pt x="4609038" y="7963"/>
                  </a:cubicBezTo>
                  <a:lnTo>
                    <a:pt x="4609038" y="224745"/>
                  </a:lnTo>
                  <a:cubicBezTo>
                    <a:pt x="4609038" y="229143"/>
                    <a:pt x="4605473" y="232708"/>
                    <a:pt x="4601075" y="232708"/>
                  </a:cubicBezTo>
                  <a:lnTo>
                    <a:pt x="7963" y="232708"/>
                  </a:lnTo>
                  <a:cubicBezTo>
                    <a:pt x="3565" y="232708"/>
                    <a:pt x="0" y="229143"/>
                    <a:pt x="0" y="224745"/>
                  </a:cubicBezTo>
                  <a:lnTo>
                    <a:pt x="0" y="7963"/>
                  </a:lnTo>
                  <a:cubicBezTo>
                    <a:pt x="0" y="3565"/>
                    <a:pt x="3565" y="0"/>
                    <a:pt x="7963" y="0"/>
                  </a:cubicBez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Η αξιολόγηση των προτάσεων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Ubuntu Bold"/>
                  <a:cs typeface="Ubuntu Bold"/>
                  <a:sym typeface="Ubuntu Bold"/>
                </a:rPr>
                <a:t>έχει ολοκληρωθεί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 </a:t>
              </a:r>
              <a:r>
                <a:rPr lang="el-GR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. Εγκρίθηκαν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40 προτάσε</a:t>
              </a:r>
              <a:r>
                <a:rPr lang="el-GR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ις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 Δημόσιας Δαπάνης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1</a:t>
              </a:r>
              <a:r>
                <a:rPr lang="el-GR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,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33</a:t>
              </a:r>
              <a:r>
                <a:rPr lang="el-GR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 εκ.€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Ubuntu"/>
                  <a:cs typeface="Ubuntu"/>
                  <a:sym typeface="Ubuntu"/>
                </a:rPr>
                <a:t>και συνολικού Επιχορηγούμενου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Ubuntu Bold"/>
                  <a:cs typeface="Ubuntu Bold"/>
                  <a:sym typeface="Ubuntu Bold"/>
                </a:rPr>
                <a:t>Π/Υ </a:t>
              </a:r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 Bold"/>
                  <a:cs typeface="Ubuntu Bold"/>
                  <a:sym typeface="Ubuntu Bold"/>
                </a:rPr>
                <a:t>2</a:t>
              </a:r>
              <a:r>
                <a:rPr lang="el-GR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Ubuntu Bold"/>
                  <a:cs typeface="Ubuntu Bold"/>
                  <a:sym typeface="Ubuntu Bold"/>
                </a:rPr>
                <a:t>,66 εκ.€</a:t>
              </a:r>
              <a:endParaRPr lang="el-G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0" y="-57150"/>
              <a:ext cx="4609039" cy="289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34" name="Freeform 10"/>
          <p:cNvSpPr/>
          <p:nvPr/>
        </p:nvSpPr>
        <p:spPr>
          <a:xfrm>
            <a:off x="2929426" y="8378425"/>
            <a:ext cx="11853375" cy="928835"/>
          </a:xfrm>
          <a:custGeom>
            <a:avLst/>
            <a:gdLst/>
            <a:ahLst/>
            <a:cxnLst/>
            <a:rect l="l" t="t" r="r" b="b"/>
            <a:pathLst>
              <a:path w="4609038" h="232708">
                <a:moveTo>
                  <a:pt x="7963" y="0"/>
                </a:moveTo>
                <a:lnTo>
                  <a:pt x="4601075" y="0"/>
                </a:lnTo>
                <a:cubicBezTo>
                  <a:pt x="4605473" y="0"/>
                  <a:pt x="4609038" y="3565"/>
                  <a:pt x="4609038" y="7963"/>
                </a:cubicBezTo>
                <a:lnTo>
                  <a:pt x="4609038" y="224745"/>
                </a:lnTo>
                <a:cubicBezTo>
                  <a:pt x="4609038" y="229143"/>
                  <a:pt x="4605473" y="232708"/>
                  <a:pt x="4601075" y="232708"/>
                </a:cubicBezTo>
                <a:lnTo>
                  <a:pt x="7963" y="232708"/>
                </a:lnTo>
                <a:cubicBezTo>
                  <a:pt x="3565" y="232708"/>
                  <a:pt x="0" y="229143"/>
                  <a:pt x="0" y="224745"/>
                </a:cubicBezTo>
                <a:lnTo>
                  <a:pt x="0" y="7963"/>
                </a:lnTo>
                <a:cubicBezTo>
                  <a:pt x="0" y="3565"/>
                  <a:pt x="3565" y="0"/>
                  <a:pt x="7963" y="0"/>
                </a:cubicBezTo>
                <a:close/>
              </a:path>
            </a:pathLst>
          </a:custGeom>
          <a:solidFill>
            <a:srgbClr val="0C306D"/>
          </a:solidFill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Εγκρίθηκε </a:t>
            </a:r>
            <a:r>
              <a:rPr lang="el-GR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η  χ</a:t>
            </a:r>
            <a:r>
              <a:rPr lang="en-US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ρηματοδότηση του μηχανισμού </a:t>
            </a:r>
            <a:r>
              <a:rPr lang="en-US" b="1" dirty="0">
                <a:solidFill>
                  <a:schemeClr val="bg1"/>
                </a:solidFill>
                <a:latin typeface="Ubuntu Bold"/>
                <a:ea typeface="Ubuntu Bold"/>
                <a:cs typeface="Ubuntu Bold"/>
                <a:sym typeface="Ubuntu Bold"/>
              </a:rPr>
              <a:t>για δύο (2) έτη από την έναρξη λειτουργίας </a:t>
            </a:r>
            <a:r>
              <a:rPr lang="en-US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του </a:t>
            </a:r>
            <a:r>
              <a:rPr lang="en-US" b="1" dirty="0">
                <a:solidFill>
                  <a:schemeClr val="bg1"/>
                </a:solidFill>
                <a:latin typeface="Ubuntu Bold"/>
                <a:ea typeface="Ubuntu Bold"/>
                <a:cs typeface="Ubuntu Bold"/>
                <a:sym typeface="Ubuntu Bold"/>
              </a:rPr>
              <a:t>με δυνατότητα συνέχισης</a:t>
            </a:r>
            <a:r>
              <a:rPr lang="en-US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της χρηματοδότησ</a:t>
            </a:r>
            <a:r>
              <a:rPr lang="el-GR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ή</a:t>
            </a:r>
            <a:r>
              <a:rPr lang="en-US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ς του βάσει αξιολόγησης των αποτελεσμάτων από την </a:t>
            </a:r>
            <a:r>
              <a:rPr lang="en-US" dirty="0" err="1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λειτουργί</a:t>
            </a:r>
            <a:r>
              <a:rPr lang="en-US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α</a:t>
            </a:r>
            <a:r>
              <a:rPr lang="el-GR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του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773927" cy="3065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3927" cy="3065340"/>
            </a:xfrm>
            <a:custGeom>
              <a:avLst/>
              <a:gdLst/>
              <a:ahLst/>
              <a:cxnLst/>
              <a:rect l="l" t="t" r="r" b="b"/>
              <a:pathLst>
                <a:path w="2773927" h="3065340">
                  <a:moveTo>
                    <a:pt x="0" y="0"/>
                  </a:moveTo>
                  <a:lnTo>
                    <a:pt x="2773927" y="0"/>
                  </a:lnTo>
                  <a:lnTo>
                    <a:pt x="2773927" y="3065340"/>
                  </a:lnTo>
                  <a:lnTo>
                    <a:pt x="0" y="3065340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73927" cy="3122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962025" y="9213769"/>
            <a:ext cx="6000802" cy="740572"/>
          </a:xfrm>
          <a:custGeom>
            <a:avLst/>
            <a:gdLst/>
            <a:ahLst/>
            <a:cxnLst/>
            <a:rect l="l" t="t" r="r" b="b"/>
            <a:pathLst>
              <a:path w="6000802" h="740572">
                <a:moveTo>
                  <a:pt x="0" y="0"/>
                </a:moveTo>
                <a:lnTo>
                  <a:pt x="6000802" y="0"/>
                </a:lnTo>
                <a:lnTo>
                  <a:pt x="6000802" y="740572"/>
                </a:lnTo>
                <a:lnTo>
                  <a:pt x="0" y="7405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78" t="-13874" r="-4147" b="-12768"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6" name="Group 6"/>
          <p:cNvGrpSpPr/>
          <p:nvPr/>
        </p:nvGrpSpPr>
        <p:grpSpPr>
          <a:xfrm>
            <a:off x="2819543" y="2801590"/>
            <a:ext cx="3295430" cy="594080"/>
            <a:chOff x="0" y="0"/>
            <a:chExt cx="867932" cy="1564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7932" cy="156466"/>
            </a:xfrm>
            <a:custGeom>
              <a:avLst/>
              <a:gdLst/>
              <a:ahLst/>
              <a:cxnLst/>
              <a:rect l="l" t="t" r="r" b="b"/>
              <a:pathLst>
                <a:path w="867932" h="156466">
                  <a:moveTo>
                    <a:pt x="25842" y="0"/>
                  </a:moveTo>
                  <a:lnTo>
                    <a:pt x="842090" y="0"/>
                  </a:lnTo>
                  <a:cubicBezTo>
                    <a:pt x="848944" y="0"/>
                    <a:pt x="855517" y="2723"/>
                    <a:pt x="860363" y="7569"/>
                  </a:cubicBezTo>
                  <a:cubicBezTo>
                    <a:pt x="865209" y="12415"/>
                    <a:pt x="867932" y="18988"/>
                    <a:pt x="867932" y="25842"/>
                  </a:cubicBezTo>
                  <a:lnTo>
                    <a:pt x="867932" y="130623"/>
                  </a:lnTo>
                  <a:cubicBezTo>
                    <a:pt x="867932" y="137477"/>
                    <a:pt x="865209" y="144050"/>
                    <a:pt x="860363" y="148897"/>
                  </a:cubicBezTo>
                  <a:cubicBezTo>
                    <a:pt x="855517" y="153743"/>
                    <a:pt x="848944" y="156466"/>
                    <a:pt x="842090" y="156466"/>
                  </a:cubicBezTo>
                  <a:lnTo>
                    <a:pt x="25842" y="156466"/>
                  </a:lnTo>
                  <a:cubicBezTo>
                    <a:pt x="18988" y="156466"/>
                    <a:pt x="12415" y="153743"/>
                    <a:pt x="7569" y="148897"/>
                  </a:cubicBezTo>
                  <a:cubicBezTo>
                    <a:pt x="2723" y="144050"/>
                    <a:pt x="0" y="137477"/>
                    <a:pt x="0" y="130623"/>
                  </a:cubicBezTo>
                  <a:lnTo>
                    <a:pt x="0" y="25842"/>
                  </a:lnTo>
                  <a:cubicBezTo>
                    <a:pt x="0" y="18988"/>
                    <a:pt x="2723" y="12415"/>
                    <a:pt x="7569" y="7569"/>
                  </a:cubicBezTo>
                  <a:cubicBezTo>
                    <a:pt x="12415" y="2723"/>
                    <a:pt x="18988" y="0"/>
                    <a:pt x="25842" y="0"/>
                  </a:cubicBez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67932" cy="213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438770" y="2801590"/>
            <a:ext cx="3454919" cy="594080"/>
            <a:chOff x="0" y="0"/>
            <a:chExt cx="909938" cy="1564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09937" cy="156466"/>
            </a:xfrm>
            <a:custGeom>
              <a:avLst/>
              <a:gdLst/>
              <a:ahLst/>
              <a:cxnLst/>
              <a:rect l="l" t="t" r="r" b="b"/>
              <a:pathLst>
                <a:path w="909937" h="156466">
                  <a:moveTo>
                    <a:pt x="24649" y="0"/>
                  </a:moveTo>
                  <a:lnTo>
                    <a:pt x="885288" y="0"/>
                  </a:lnTo>
                  <a:cubicBezTo>
                    <a:pt x="891826" y="0"/>
                    <a:pt x="898095" y="2597"/>
                    <a:pt x="902718" y="7220"/>
                  </a:cubicBezTo>
                  <a:cubicBezTo>
                    <a:pt x="907341" y="11842"/>
                    <a:pt x="909937" y="18112"/>
                    <a:pt x="909937" y="24649"/>
                  </a:cubicBezTo>
                  <a:lnTo>
                    <a:pt x="909937" y="131816"/>
                  </a:lnTo>
                  <a:cubicBezTo>
                    <a:pt x="909937" y="138354"/>
                    <a:pt x="907341" y="144623"/>
                    <a:pt x="902718" y="149246"/>
                  </a:cubicBezTo>
                  <a:cubicBezTo>
                    <a:pt x="898095" y="153869"/>
                    <a:pt x="891826" y="156466"/>
                    <a:pt x="885288" y="156466"/>
                  </a:cubicBezTo>
                  <a:lnTo>
                    <a:pt x="24649" y="156466"/>
                  </a:lnTo>
                  <a:cubicBezTo>
                    <a:pt x="11036" y="156466"/>
                    <a:pt x="0" y="145430"/>
                    <a:pt x="0" y="131816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909938" cy="213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7233" y="7151327"/>
            <a:ext cx="404015" cy="430637"/>
          </a:xfrm>
          <a:custGeom>
            <a:avLst/>
            <a:gdLst/>
            <a:ahLst/>
            <a:cxnLst/>
            <a:rect l="l" t="t" r="r" b="b"/>
            <a:pathLst>
              <a:path w="404015" h="430637">
                <a:moveTo>
                  <a:pt x="0" y="0"/>
                </a:moveTo>
                <a:lnTo>
                  <a:pt x="404015" y="0"/>
                </a:lnTo>
                <a:lnTo>
                  <a:pt x="404015" y="430637"/>
                </a:lnTo>
                <a:lnTo>
                  <a:pt x="0" y="430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3" name="Freeform 13"/>
          <p:cNvSpPr/>
          <p:nvPr/>
        </p:nvSpPr>
        <p:spPr>
          <a:xfrm>
            <a:off x="4133969" y="3711023"/>
            <a:ext cx="666578" cy="752133"/>
          </a:xfrm>
          <a:custGeom>
            <a:avLst/>
            <a:gdLst/>
            <a:ahLst/>
            <a:cxnLst/>
            <a:rect l="l" t="t" r="r" b="b"/>
            <a:pathLst>
              <a:path w="666578" h="752133">
                <a:moveTo>
                  <a:pt x="0" y="0"/>
                </a:moveTo>
                <a:lnTo>
                  <a:pt x="666578" y="0"/>
                </a:lnTo>
                <a:lnTo>
                  <a:pt x="666578" y="752133"/>
                </a:lnTo>
                <a:lnTo>
                  <a:pt x="0" y="7521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14" name="Group 14"/>
          <p:cNvGrpSpPr/>
          <p:nvPr/>
        </p:nvGrpSpPr>
        <p:grpSpPr>
          <a:xfrm>
            <a:off x="10998617" y="7122858"/>
            <a:ext cx="6585538" cy="547370"/>
            <a:chOff x="0" y="0"/>
            <a:chExt cx="8780717" cy="729827"/>
          </a:xfrm>
        </p:grpSpPr>
        <p:sp>
          <p:nvSpPr>
            <p:cNvPr id="15" name="Freeform 15"/>
            <p:cNvSpPr/>
            <p:nvPr/>
          </p:nvSpPr>
          <p:spPr>
            <a:xfrm>
              <a:off x="0" y="14322"/>
              <a:ext cx="538687" cy="574182"/>
            </a:xfrm>
            <a:custGeom>
              <a:avLst/>
              <a:gdLst/>
              <a:ahLst/>
              <a:cxnLst/>
              <a:rect l="l" t="t" r="r" b="b"/>
              <a:pathLst>
                <a:path w="538687" h="574182">
                  <a:moveTo>
                    <a:pt x="0" y="0"/>
                  </a:moveTo>
                  <a:lnTo>
                    <a:pt x="538687" y="0"/>
                  </a:lnTo>
                  <a:lnTo>
                    <a:pt x="538687" y="574182"/>
                  </a:lnTo>
                  <a:lnTo>
                    <a:pt x="0" y="57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21693" y="-47625"/>
              <a:ext cx="7959024" cy="777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1699" u="none" strike="noStrik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Περιλαμβάνει δράσεις προώθησης στην απασχόληση, </a:t>
              </a:r>
            </a:p>
            <a:p>
              <a:pPr marL="0" lvl="0" indent="0" algn="ctr">
                <a:lnSpc>
                  <a:spcPts val="2379"/>
                </a:lnSpc>
                <a:spcBef>
                  <a:spcPct val="0"/>
                </a:spcBef>
              </a:pPr>
              <a:r>
                <a:rPr lang="en-US" sz="1699" u="none" strike="noStrike" dirty="0">
                  <a:solidFill>
                    <a:srgbClr val="FFFFFF"/>
                  </a:solidFill>
                  <a:latin typeface="Ubuntu"/>
                  <a:ea typeface="Ubuntu"/>
                  <a:cs typeface="Ubuntu"/>
                  <a:sym typeface="Ubuntu"/>
                </a:rPr>
                <a:t>ενίσχυσης νέων ελεύθερων επαγγελματιών και κατάρτισης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927771" y="3683151"/>
            <a:ext cx="689726" cy="807879"/>
          </a:xfrm>
          <a:custGeom>
            <a:avLst/>
            <a:gdLst/>
            <a:ahLst/>
            <a:cxnLst/>
            <a:rect l="l" t="t" r="r" b="b"/>
            <a:pathLst>
              <a:path w="689726" h="807879">
                <a:moveTo>
                  <a:pt x="0" y="0"/>
                </a:moveTo>
                <a:lnTo>
                  <a:pt x="689727" y="0"/>
                </a:lnTo>
                <a:lnTo>
                  <a:pt x="689727" y="807878"/>
                </a:lnTo>
                <a:lnTo>
                  <a:pt x="0" y="807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18" name="Group 18"/>
          <p:cNvGrpSpPr/>
          <p:nvPr/>
        </p:nvGrpSpPr>
        <p:grpSpPr>
          <a:xfrm>
            <a:off x="10808009" y="9041828"/>
            <a:ext cx="6317614" cy="912513"/>
            <a:chOff x="0" y="0"/>
            <a:chExt cx="1663898" cy="2403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3898" cy="240333"/>
            </a:xfrm>
            <a:custGeom>
              <a:avLst/>
              <a:gdLst/>
              <a:ahLst/>
              <a:cxnLst/>
              <a:rect l="l" t="t" r="r" b="b"/>
              <a:pathLst>
                <a:path w="1663898" h="240333">
                  <a:moveTo>
                    <a:pt x="0" y="0"/>
                  </a:moveTo>
                  <a:lnTo>
                    <a:pt x="1663898" y="0"/>
                  </a:lnTo>
                  <a:lnTo>
                    <a:pt x="1663898" y="240333"/>
                  </a:lnTo>
                  <a:lnTo>
                    <a:pt x="0" y="240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663898" cy="297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856616" y="9210675"/>
            <a:ext cx="8142309" cy="56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2"/>
              </a:lnSpc>
              <a:spcBef>
                <a:spcPct val="0"/>
              </a:spcBef>
            </a:pPr>
            <a:r>
              <a:rPr lang="en-US" sz="1566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Οι Προσκλήσεις του Προγράμματος αναρτώνται στην ιστοσελίδα </a:t>
            </a:r>
          </a:p>
          <a:p>
            <a:pPr algn="ctr">
              <a:lnSpc>
                <a:spcPts val="2192"/>
              </a:lnSpc>
              <a:spcBef>
                <a:spcPct val="0"/>
              </a:spcBef>
            </a:pPr>
            <a:r>
              <a:rPr lang="en-US" sz="1566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www.espa.gr &amp; www.thessalia-espa.gr</a:t>
            </a:r>
            <a:r>
              <a:rPr lang="en-US" sz="1566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5963" y="2846526"/>
            <a:ext cx="6902590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ΠΡΟΤΕΡΑΙΟΤΗΤΑ 1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35512" y="2846526"/>
            <a:ext cx="1226143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ΠΡΟΤΕΡΑΙOΤΗΤΑ 4Β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18291" y="7103702"/>
            <a:ext cx="6116779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Περιλαμβάνει δράσεις έρευνας – καινοτομίας, ψηφιακής αναβάθμισης και ενίσχυσης ΜΜΕ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4041" y="521334"/>
            <a:ext cx="6373118" cy="50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ΠΡΟΓΡΑΜΜΑ ΘΕΣΣΑΛΙΑ 2021-2027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27919" y="5678650"/>
            <a:ext cx="6219315" cy="57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2"/>
              </a:lnSpc>
              <a:spcBef>
                <a:spcPct val="0"/>
              </a:spcBef>
            </a:pPr>
            <a:r>
              <a:rPr lang="en-US" sz="1580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με συγχρηματοδότηση από το </a:t>
            </a:r>
            <a:r>
              <a:rPr lang="en-US" sz="158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Ευρωπαϊκό Ταμείο Περιφερειακής Ανάπτυξης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44041" y="4882256"/>
            <a:ext cx="7877734" cy="73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</a:pPr>
            <a:r>
              <a:rPr lang="en-US" sz="2599" b="1" spc="-57" dirty="0">
                <a:solidFill>
                  <a:srgbClr val="21488A"/>
                </a:solidFill>
                <a:latin typeface="Ubuntu Bold"/>
                <a:ea typeface="Ubuntu Bold"/>
                <a:cs typeface="Ubuntu Bold"/>
                <a:sym typeface="Ubuntu Bold"/>
              </a:rPr>
              <a:t>ΕΝIΣΧΥΣΗ ΤΗΣ ΑΝΤΑΓΩΝΙΣΤΙΚOΤΗΤΑΣ ΤΗΣ ΟΙΚΟΝΟΜIΑΣ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434748" y="4882256"/>
            <a:ext cx="7462963" cy="734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7"/>
              </a:lnSpc>
            </a:pPr>
            <a:r>
              <a:rPr lang="en-US" sz="2599" b="1" spc="-57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ΔΡΑΣΕΙΣ ΕΝΙΣΧΥΣΗΣ ΤΗΣ ΚΟΙΝΩΝΙΚΗΣ ΣΥΝΟΧΗΣ  ΚΑΙ ΑΝΤΙΜΕΤΩΠΙΣΗΣ ΤΗΣ ΦΤΩΧΕΙΑΣ 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49315" y="5678650"/>
            <a:ext cx="6009985" cy="57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12"/>
              </a:lnSpc>
              <a:spcBef>
                <a:spcPct val="0"/>
              </a:spcBef>
            </a:pPr>
            <a:r>
              <a:rPr lang="en-US" sz="1580" u="none" strike="noStrike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με συγχρηματοδότηση από το </a:t>
            </a:r>
            <a:r>
              <a:rPr lang="en-US" sz="1580" b="1" u="none" strike="noStrike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Ευρωπαϊκό Κοινωνικό Ταμείο (ΕΚΤ+) 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7615" y="4136175"/>
            <a:ext cx="15163164" cy="210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7"/>
              </a:lnSpc>
            </a:pPr>
            <a:r>
              <a:rPr lang="en-US" sz="7725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ΠΡΟΣΚΛΗΣΕΙΣ </a:t>
            </a:r>
            <a:r>
              <a:rPr lang="el-GR" sz="7725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ΣΕ ΙΣΧΥ &amp; </a:t>
            </a:r>
          </a:p>
          <a:p>
            <a:pPr algn="ctr">
              <a:lnSpc>
                <a:spcPts val="7957"/>
              </a:lnSpc>
            </a:pPr>
            <a:r>
              <a:rPr lang="en-US" sz="7725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ΠΟΥ ANAMENONTAI</a:t>
            </a:r>
          </a:p>
        </p:txBody>
      </p:sp>
      <p:sp>
        <p:nvSpPr>
          <p:cNvPr id="3" name="Freeform 3"/>
          <p:cNvSpPr/>
          <p:nvPr/>
        </p:nvSpPr>
        <p:spPr>
          <a:xfrm>
            <a:off x="5087677" y="3739649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4" name="Freeform 4"/>
          <p:cNvSpPr/>
          <p:nvPr/>
        </p:nvSpPr>
        <p:spPr>
          <a:xfrm>
            <a:off x="5087677" y="6553526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5" name="AutoShape 5"/>
          <p:cNvSpPr/>
          <p:nvPr/>
        </p:nvSpPr>
        <p:spPr>
          <a:xfrm>
            <a:off x="511821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Freeform 6"/>
          <p:cNvSpPr/>
          <p:nvPr/>
        </p:nvSpPr>
        <p:spPr>
          <a:xfrm>
            <a:off x="518090" y="1471493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7" name="Freeform 7"/>
          <p:cNvSpPr/>
          <p:nvPr/>
        </p:nvSpPr>
        <p:spPr>
          <a:xfrm>
            <a:off x="852438" y="7595525"/>
            <a:ext cx="859056" cy="859056"/>
          </a:xfrm>
          <a:custGeom>
            <a:avLst/>
            <a:gdLst/>
            <a:ahLst/>
            <a:cxnLst/>
            <a:rect l="l" t="t" r="r" b="b"/>
            <a:pathLst>
              <a:path w="859056" h="859056">
                <a:moveTo>
                  <a:pt x="0" y="0"/>
                </a:moveTo>
                <a:lnTo>
                  <a:pt x="859056" y="0"/>
                </a:lnTo>
                <a:lnTo>
                  <a:pt x="859056" y="859055"/>
                </a:lnTo>
                <a:lnTo>
                  <a:pt x="0" y="859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8" name="TextBox 8"/>
          <p:cNvSpPr txBox="1"/>
          <p:nvPr/>
        </p:nvSpPr>
        <p:spPr>
          <a:xfrm>
            <a:off x="518411" y="4008055"/>
            <a:ext cx="1610448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  <a:spcBef>
                <a:spcPct val="0"/>
              </a:spcBef>
            </a:pPr>
            <a:r>
              <a:rPr lang="en-US" sz="16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Κάθε </a:t>
            </a:r>
            <a:r>
              <a:rPr lang="el-GR" sz="16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πρόταση</a:t>
            </a:r>
            <a:r>
              <a:rPr lang="en-US" sz="16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θα πρέπει να τεκμηριώνει τη συνάφειά της με την Περιφερειακή Εξειδίκευση της </a:t>
            </a:r>
            <a:r>
              <a:rPr lang="en-US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</a:t>
            </a:r>
            <a:r>
              <a:rPr lang="el-GR" sz="1699" dirty="0" err="1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θνικής</a:t>
            </a:r>
            <a:r>
              <a:rPr lang="el-GR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Σ</a:t>
            </a:r>
            <a:r>
              <a:rPr lang="el-GR" sz="1699" dirty="0" err="1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τρατηγικής</a:t>
            </a:r>
            <a:r>
              <a:rPr lang="el-GR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Έξυπνης </a:t>
            </a:r>
            <a:r>
              <a:rPr lang="en-US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</a:t>
            </a:r>
            <a:r>
              <a:rPr lang="el-GR" sz="1699" dirty="0" err="1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ξειδίκευσης</a:t>
            </a:r>
            <a:r>
              <a:rPr lang="el-GR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(ΕΣΕΕ)</a:t>
            </a:r>
            <a:r>
              <a:rPr lang="en-US" sz="16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6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2021-2027 για την Περιφέρεια Θεσσαλίας και να αφορά σε ερευνητικά έργα:</a:t>
            </a:r>
          </a:p>
          <a:p>
            <a:pPr algn="l">
              <a:lnSpc>
                <a:spcPts val="2379"/>
              </a:lnSpc>
              <a:spcBef>
                <a:spcPct val="0"/>
              </a:spcBef>
            </a:pPr>
            <a:endParaRPr lang="en-US" sz="1699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8090" y="2301677"/>
            <a:ext cx="1762571" cy="342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8"/>
              </a:lnSpc>
              <a:spcBef>
                <a:spcPct val="0"/>
              </a:spcBef>
            </a:pPr>
            <a:r>
              <a:rPr lang="en-US" sz="1898" u="sng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Η δράση αφορά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8090" y="413793"/>
            <a:ext cx="1541398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Συμ</a:t>
            </a:r>
            <a:r>
              <a:rPr lang="en-US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π</a:t>
            </a:r>
            <a:r>
              <a:rPr lang="en-US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ράξεις 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Επιχειρήσεων της Περιφέρειας Θεσσαλίας με Ερευνητικούς φορείς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693" y="1500068"/>
            <a:ext cx="2265462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8.000.000 € ΕΤΠΑ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411" y="2920199"/>
            <a:ext cx="16852597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συμπράξεις επιχειρήσεων με ερευνητικούς φορείς με σκοπό την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ανάπτυξη καινοτόμων προϊόντων ή υπηρεσιών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στους τομείς προτεραιότητας που προέκυψαν από τη Διαδικασία Επιχειρηματικής Ανακάλυψης (ΔΕΑ) στην Περιφέρεια Θεσσαλίας για την περίοδο 2021-2027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35344" y="7571820"/>
            <a:ext cx="14587556" cy="83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Οι ενισχύσεις της Δράσης αποτελούν επιχορηγήσεις έργων Έρευνας και Ανάπτυξης και θα διατεθούν στο πλαίσιο του Κανονισμού (ΕΕ) 651/2014 (Γενικός Κανονισμός Απαλλαγής) και κυμαίνονται</a:t>
            </a:r>
            <a:r>
              <a:rPr lang="en-US" sz="1599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από 25% για πειραματική ανάπτυξη μεγάλων επιχειρήσεων έως 80% για βιομηχανική έρευνα μικρών επιχειρήσεων υπό προϋποθέσεις.</a:t>
            </a:r>
          </a:p>
        </p:txBody>
      </p:sp>
      <p:sp>
        <p:nvSpPr>
          <p:cNvPr id="14" name="Freeform 14"/>
          <p:cNvSpPr/>
          <p:nvPr/>
        </p:nvSpPr>
        <p:spPr>
          <a:xfrm>
            <a:off x="3877711" y="1493436"/>
            <a:ext cx="430389" cy="325482"/>
          </a:xfrm>
          <a:custGeom>
            <a:avLst/>
            <a:gdLst/>
            <a:ahLst/>
            <a:cxnLst/>
            <a:rect l="l" t="t" r="r" b="b"/>
            <a:pathLst>
              <a:path w="430389" h="325482">
                <a:moveTo>
                  <a:pt x="0" y="0"/>
                </a:moveTo>
                <a:lnTo>
                  <a:pt x="430389" y="0"/>
                </a:lnTo>
                <a:lnTo>
                  <a:pt x="430389" y="325481"/>
                </a:lnTo>
                <a:lnTo>
                  <a:pt x="0" y="32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5" name="TextBox 15"/>
          <p:cNvSpPr txBox="1"/>
          <p:nvPr/>
        </p:nvSpPr>
        <p:spPr>
          <a:xfrm>
            <a:off x="4308100" y="1482504"/>
            <a:ext cx="5682853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Δικαιούχοι: Επιχειρήσεις και Ερευνητικοί Οργανισμοί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652197" y="1450436"/>
            <a:ext cx="311468" cy="311468"/>
          </a:xfrm>
          <a:custGeom>
            <a:avLst/>
            <a:gdLst/>
            <a:ahLst/>
            <a:cxnLst/>
            <a:rect l="l" t="t" r="r" b="b"/>
            <a:pathLst>
              <a:path w="311468" h="311468">
                <a:moveTo>
                  <a:pt x="0" y="0"/>
                </a:moveTo>
                <a:lnTo>
                  <a:pt x="311468" y="0"/>
                </a:lnTo>
                <a:lnTo>
                  <a:pt x="311468" y="311468"/>
                </a:lnTo>
                <a:lnTo>
                  <a:pt x="0" y="311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7" name="TextBox 17"/>
          <p:cNvSpPr txBox="1"/>
          <p:nvPr/>
        </p:nvSpPr>
        <p:spPr>
          <a:xfrm>
            <a:off x="11125200" y="1482504"/>
            <a:ext cx="4066821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Ενδιάμεσος φορέας διαχείρισης: ΔΙΑΠ.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3579" y="4869661"/>
            <a:ext cx="3445028" cy="59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6925" lvl="1" indent="-183463" algn="l">
              <a:lnSpc>
                <a:spcPts val="2379"/>
              </a:lnSpc>
              <a:buFont typeface="Arial"/>
              <a:buChar char="•"/>
            </a:pPr>
            <a:r>
              <a:rPr lang="en-US" sz="16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Βιομηχανικής Έρευνας</a:t>
            </a:r>
          </a:p>
          <a:p>
            <a:pPr marL="366925" lvl="1" indent="-183463" algn="l">
              <a:lnSpc>
                <a:spcPts val="2379"/>
              </a:lnSpc>
              <a:buFont typeface="Arial"/>
              <a:buChar char="•"/>
            </a:pPr>
            <a:r>
              <a:rPr lang="en-US" sz="16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Πειραματικής Ανάπτυξης </a:t>
            </a:r>
          </a:p>
        </p:txBody>
      </p:sp>
      <p:sp>
        <p:nvSpPr>
          <p:cNvPr id="19" name="Freeform 19"/>
          <p:cNvSpPr/>
          <p:nvPr/>
        </p:nvSpPr>
        <p:spPr>
          <a:xfrm>
            <a:off x="723579" y="6250021"/>
            <a:ext cx="358299" cy="341279"/>
          </a:xfrm>
          <a:custGeom>
            <a:avLst/>
            <a:gdLst/>
            <a:ahLst/>
            <a:cxnLst/>
            <a:rect l="l" t="t" r="r" b="b"/>
            <a:pathLst>
              <a:path w="358299" h="341279">
                <a:moveTo>
                  <a:pt x="0" y="0"/>
                </a:moveTo>
                <a:lnTo>
                  <a:pt x="358299" y="0"/>
                </a:lnTo>
                <a:lnTo>
                  <a:pt x="358299" y="341279"/>
                </a:lnTo>
                <a:lnTo>
                  <a:pt x="0" y="3412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0" name="TextBox 20"/>
          <p:cNvSpPr txBox="1"/>
          <p:nvPr/>
        </p:nvSpPr>
        <p:spPr>
          <a:xfrm>
            <a:off x="1222339" y="6252893"/>
            <a:ext cx="15683974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l-GR" sz="1800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</a:t>
            </a:r>
            <a:r>
              <a:rPr lang="en-US" sz="1800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π</a:t>
            </a:r>
            <a:r>
              <a:rPr lang="en-US" sz="1800" dirty="0" err="1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ιχορηγούμενος</a:t>
            </a:r>
            <a:r>
              <a:rPr lang="en-US" sz="1800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προϋπολογισμός κάθε πρότασης (αίτησης χρηματοδότησης</a:t>
            </a:r>
            <a:r>
              <a:rPr lang="en-US" sz="1800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r>
              <a:rPr lang="el-GR" sz="1800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100.000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€ </a:t>
            </a:r>
            <a:r>
              <a:rPr lang="el-GR" sz="1800" b="1" dirty="0" smtClean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- </a:t>
            </a:r>
            <a:r>
              <a:rPr lang="en-US" sz="1800" b="1" dirty="0" smtClean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300.000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€. 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511820" y="11049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TextBox 6"/>
          <p:cNvSpPr txBox="1"/>
          <p:nvPr/>
        </p:nvSpPr>
        <p:spPr>
          <a:xfrm>
            <a:off x="511820" y="412936"/>
            <a:ext cx="1541398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Συμπράξεις</a:t>
            </a:r>
            <a:r>
              <a:rPr lang="en-US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Επιχειρήσεων της Περιφέρειας Θεσσαλίας με Ερευνητικούς φορείς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23961" y="3764617"/>
            <a:ext cx="3347090" cy="2288757"/>
            <a:chOff x="0" y="0"/>
            <a:chExt cx="881538" cy="60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1538" cy="602800"/>
            </a:xfrm>
            <a:custGeom>
              <a:avLst/>
              <a:gdLst/>
              <a:ahLst/>
              <a:cxnLst/>
              <a:rect l="l" t="t" r="r" b="b"/>
              <a:pathLst>
                <a:path w="881538" h="602800">
                  <a:moveTo>
                    <a:pt x="27756" y="0"/>
                  </a:moveTo>
                  <a:lnTo>
                    <a:pt x="853782" y="0"/>
                  </a:lnTo>
                  <a:cubicBezTo>
                    <a:pt x="861143" y="0"/>
                    <a:pt x="868203" y="2924"/>
                    <a:pt x="873408" y="8130"/>
                  </a:cubicBezTo>
                  <a:cubicBezTo>
                    <a:pt x="878614" y="13335"/>
                    <a:pt x="881538" y="20395"/>
                    <a:pt x="881538" y="27756"/>
                  </a:cubicBezTo>
                  <a:lnTo>
                    <a:pt x="881538" y="575044"/>
                  </a:lnTo>
                  <a:cubicBezTo>
                    <a:pt x="881538" y="582405"/>
                    <a:pt x="878614" y="589465"/>
                    <a:pt x="873408" y="594671"/>
                  </a:cubicBezTo>
                  <a:cubicBezTo>
                    <a:pt x="868203" y="599876"/>
                    <a:pt x="861143" y="602800"/>
                    <a:pt x="853782" y="602800"/>
                  </a:cubicBezTo>
                  <a:lnTo>
                    <a:pt x="27756" y="602800"/>
                  </a:lnTo>
                  <a:cubicBezTo>
                    <a:pt x="12427" y="602800"/>
                    <a:pt x="0" y="590373"/>
                    <a:pt x="0" y="575044"/>
                  </a:cubicBezTo>
                  <a:lnTo>
                    <a:pt x="0" y="27756"/>
                  </a:lnTo>
                  <a:cubicBezTo>
                    <a:pt x="0" y="20395"/>
                    <a:pt x="2924" y="13335"/>
                    <a:pt x="8130" y="8130"/>
                  </a:cubicBezTo>
                  <a:cubicBezTo>
                    <a:pt x="13335" y="2924"/>
                    <a:pt x="20395" y="0"/>
                    <a:pt x="27756" y="0"/>
                  </a:cubicBez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81538" cy="65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625428" y="4168886"/>
            <a:ext cx="3144155" cy="158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Καθεστώς ενίσχυσης: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Κανονισμός (ΕΕ) ΓΑΚ 651/2014 (Γενικός Απαλλακτικός Κανονισμός) άρθρο 25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724022" y="3353300"/>
            <a:ext cx="739910" cy="663144"/>
          </a:xfrm>
          <a:custGeom>
            <a:avLst/>
            <a:gdLst/>
            <a:ahLst/>
            <a:cxnLst/>
            <a:rect l="l" t="t" r="r" b="b"/>
            <a:pathLst>
              <a:path w="739910" h="663144">
                <a:moveTo>
                  <a:pt x="0" y="0"/>
                </a:moveTo>
                <a:lnTo>
                  <a:pt x="739910" y="0"/>
                </a:lnTo>
                <a:lnTo>
                  <a:pt x="739910" y="663144"/>
                </a:lnTo>
                <a:lnTo>
                  <a:pt x="0" y="66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2" name="Freeform 12"/>
          <p:cNvSpPr/>
          <p:nvPr/>
        </p:nvSpPr>
        <p:spPr>
          <a:xfrm>
            <a:off x="518090" y="1471493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3" name="TextBox 13"/>
          <p:cNvSpPr txBox="1"/>
          <p:nvPr/>
        </p:nvSpPr>
        <p:spPr>
          <a:xfrm>
            <a:off x="976693" y="1500068"/>
            <a:ext cx="2265462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8.000.000 € ΕΤΠΑ </a:t>
            </a:r>
          </a:p>
        </p:txBody>
      </p:sp>
      <p:sp>
        <p:nvSpPr>
          <p:cNvPr id="14" name="Freeform 14"/>
          <p:cNvSpPr/>
          <p:nvPr/>
        </p:nvSpPr>
        <p:spPr>
          <a:xfrm>
            <a:off x="3877711" y="1493436"/>
            <a:ext cx="430389" cy="325482"/>
          </a:xfrm>
          <a:custGeom>
            <a:avLst/>
            <a:gdLst/>
            <a:ahLst/>
            <a:cxnLst/>
            <a:rect l="l" t="t" r="r" b="b"/>
            <a:pathLst>
              <a:path w="430389" h="325482">
                <a:moveTo>
                  <a:pt x="0" y="0"/>
                </a:moveTo>
                <a:lnTo>
                  <a:pt x="430389" y="0"/>
                </a:lnTo>
                <a:lnTo>
                  <a:pt x="430389" y="325481"/>
                </a:lnTo>
                <a:lnTo>
                  <a:pt x="0" y="325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5" name="TextBox 15"/>
          <p:cNvSpPr txBox="1"/>
          <p:nvPr/>
        </p:nvSpPr>
        <p:spPr>
          <a:xfrm>
            <a:off x="4308100" y="1482504"/>
            <a:ext cx="5682853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Δικαιούχοι: Επιχειρήσεις και Ερευνητικοί Οργανισμοί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652197" y="1450436"/>
            <a:ext cx="311468" cy="311468"/>
          </a:xfrm>
          <a:custGeom>
            <a:avLst/>
            <a:gdLst/>
            <a:ahLst/>
            <a:cxnLst/>
            <a:rect l="l" t="t" r="r" b="b"/>
            <a:pathLst>
              <a:path w="311468" h="311468">
                <a:moveTo>
                  <a:pt x="0" y="0"/>
                </a:moveTo>
                <a:lnTo>
                  <a:pt x="311468" y="0"/>
                </a:lnTo>
                <a:lnTo>
                  <a:pt x="311468" y="311468"/>
                </a:lnTo>
                <a:lnTo>
                  <a:pt x="0" y="311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7" name="TextBox 17"/>
          <p:cNvSpPr txBox="1"/>
          <p:nvPr/>
        </p:nvSpPr>
        <p:spPr>
          <a:xfrm>
            <a:off x="11125200" y="1482504"/>
            <a:ext cx="4066821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Ενδιάμεσος φορέας διαχείρισης: ΔΙΑΠ.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930900" y="2772373"/>
          <a:ext cx="12665854" cy="4248150"/>
        </p:xfrm>
        <a:graphic>
          <a:graphicData uri="http://schemas.openxmlformats.org/drawingml/2006/table">
            <a:tbl>
              <a:tblPr/>
              <a:tblGrid>
                <a:gridCol w="331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7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0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692"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ΕΠΙΛΕΞΙΜΗ ΔΡΑΣΤΗΡΙΟΤΗΤΑ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ΕΙΔΟΣ ΕΡΕΥΝΑΣ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ΜΕΓΑΛΕΣ ΕΠΙΧΕΙΡΗΣΕΙΣ</a:t>
                      </a:r>
                      <a:endParaRPr lang="en-US" sz="1100" dirty="0"/>
                    </a:p>
                    <a:p>
                      <a:pPr algn="ctr">
                        <a:lnSpc>
                          <a:spcPts val="2040"/>
                        </a:lnSpc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ΕΩΣ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ΜΕΣΑΙΕΣ ΕΠΙΧΕΙΡΗΣΕΙΣ </a:t>
                      </a:r>
                      <a:endParaRPr lang="en-US" sz="1100" dirty="0"/>
                    </a:p>
                    <a:p>
                      <a:pPr algn="ctr">
                        <a:lnSpc>
                          <a:spcPts val="2040"/>
                        </a:lnSpc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ΕΩΣ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defRPr/>
                      </a:pPr>
                      <a:r>
                        <a:rPr lang="en-US" sz="1700" b="1" spc="-51" dirty="0">
                          <a:solidFill>
                            <a:srgbClr val="0C306D"/>
                          </a:solidFill>
                          <a:latin typeface="Ubuntu Bold"/>
                          <a:ea typeface="Ubuntu Bold"/>
                          <a:cs typeface="Ubuntu Bold"/>
                          <a:sym typeface="Ubuntu Bold"/>
                        </a:rPr>
                        <a:t>ΜΙΚΡΕΣ ΕΠΙΧΕΙΡΗΣΕΙΣ ΕΩΣ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618">
                <a:tc rowSpan="4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έργα έρευνας &amp; ανάπτυξης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βιομηχανική έρευνα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50%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60%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70%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111">
                <a:tc vMerge="1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έργα έρευνας &amp; ανάπτυξης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βιομηχανική έρευνα υπό προϋποθέσεις*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65%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75%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80%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618">
                <a:tc vMerge="1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έργα έρευνας &amp; ανάπτυξης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πειραματική ανάπτυξη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25%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35%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45%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111">
                <a:tc vMerge="1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έργα έρευνας &amp; ανάπτυξης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πειραματική ανάπτυξη υπό προϋποθέσεις*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40%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50%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C306D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60%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148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929068" y="8049481"/>
            <a:ext cx="16578941" cy="1608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5"/>
              </a:lnSpc>
              <a:spcBef>
                <a:spcPct val="0"/>
              </a:spcBef>
            </a:pPr>
            <a:r>
              <a:rPr lang="en-US" sz="1532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*</a:t>
            </a:r>
            <a:r>
              <a:rPr lang="el-GR" sz="1532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532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Η 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προσαυξημένη ένταση της ενίσχυσης για την βιομηχανική έρευνα και την πειραματική ανάπτυξη ισχύει, αν πληρείται </a:t>
            </a:r>
            <a:r>
              <a:rPr lang="en-US" sz="1532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μία από τις ακόλουθες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532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προϋποθέσεις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</a:p>
          <a:p>
            <a:pPr algn="l">
              <a:lnSpc>
                <a:spcPts val="2145"/>
              </a:lnSpc>
              <a:spcBef>
                <a:spcPct val="0"/>
              </a:spcBef>
            </a:pPr>
            <a:endParaRPr lang="en-US" sz="1532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145"/>
              </a:lnSpc>
              <a:spcBef>
                <a:spcPct val="0"/>
              </a:spcBef>
            </a:pPr>
            <a:r>
              <a:rPr lang="en-US" sz="1532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α)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το έργο πρόβλεπει πραγματική συνεργασία μεταξύ μιας επιχείρησης κι ενός ή περισσότερων οργανισμών έρευνας και διάδοσης γνώσεων, οι οποίοι φέρουν </a:t>
            </a:r>
            <a:r>
              <a:rPr lang="en-US" sz="1532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τουλάχιστον το 10% των επιλέξιμων δαπανών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και έχουν δικαίωμα να δημοσιεύουν τα αποτελέσματα των ερευνών τους και </a:t>
            </a:r>
          </a:p>
          <a:p>
            <a:pPr algn="l">
              <a:lnSpc>
                <a:spcPts val="2145"/>
              </a:lnSpc>
              <a:spcBef>
                <a:spcPct val="0"/>
              </a:spcBef>
            </a:pPr>
            <a:endParaRPr lang="en-US" sz="1532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145"/>
              </a:lnSpc>
              <a:spcBef>
                <a:spcPct val="0"/>
              </a:spcBef>
            </a:pPr>
            <a:r>
              <a:rPr lang="en-US" sz="1532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β)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τα αποτελέσματα του έργου </a:t>
            </a:r>
            <a:r>
              <a:rPr lang="en-US" sz="1532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διαδίδονται ευρέως</a:t>
            </a:r>
            <a:r>
              <a:rPr lang="en-US" sz="1532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μέσω συνεδριών δημοσιεύσεων αποθετηρίων ελεύθερης πρόσβασης ή μέσω δωρεάν λογισμικού ή λογισμικού ανοικτής πηγής.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43605" y="7344373"/>
            <a:ext cx="1975795" cy="469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059"/>
              </a:lnSpc>
              <a:spcBef>
                <a:spcPct val="0"/>
              </a:spcBef>
            </a:pPr>
            <a:r>
              <a:rPr lang="en-US" sz="28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Σημείωση</a:t>
            </a:r>
            <a:r>
              <a:rPr lang="el-GR" sz="28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:</a:t>
            </a:r>
            <a:endParaRPr lang="en-US" sz="2899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F7E04EDF-4E78-72AC-07D1-88420A07743E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FD10C6CE-BCA6-6EBC-AA4F-EECE14E59CD3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D76DD07A-DBA7-8546-81A1-065ECE074079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511820" y="1181100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grpSp>
        <p:nvGrpSpPr>
          <p:cNvPr id="6" name="Group 6"/>
          <p:cNvGrpSpPr/>
          <p:nvPr/>
        </p:nvGrpSpPr>
        <p:grpSpPr>
          <a:xfrm>
            <a:off x="5467076" y="2099474"/>
            <a:ext cx="6135972" cy="2592628"/>
            <a:chOff x="0" y="0"/>
            <a:chExt cx="1618700" cy="6839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8700" cy="683948"/>
            </a:xfrm>
            <a:custGeom>
              <a:avLst/>
              <a:gdLst/>
              <a:ahLst/>
              <a:cxnLst/>
              <a:rect l="l" t="t" r="r" b="b"/>
              <a:pathLst>
                <a:path w="1618700" h="683948">
                  <a:moveTo>
                    <a:pt x="0" y="0"/>
                  </a:moveTo>
                  <a:lnTo>
                    <a:pt x="1618700" y="0"/>
                  </a:lnTo>
                  <a:lnTo>
                    <a:pt x="1618700" y="683948"/>
                  </a:lnTo>
                  <a:lnTo>
                    <a:pt x="0" y="6839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618700" cy="7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8119782" y="2311155"/>
            <a:ext cx="830560" cy="675868"/>
          </a:xfrm>
          <a:custGeom>
            <a:avLst/>
            <a:gdLst/>
            <a:ahLst/>
            <a:cxnLst/>
            <a:rect l="l" t="t" r="r" b="b"/>
            <a:pathLst>
              <a:path w="830560" h="675868">
                <a:moveTo>
                  <a:pt x="0" y="0"/>
                </a:moveTo>
                <a:lnTo>
                  <a:pt x="830560" y="0"/>
                </a:lnTo>
                <a:lnTo>
                  <a:pt x="830560" y="675869"/>
                </a:lnTo>
                <a:lnTo>
                  <a:pt x="0" y="675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10" name="Group 10"/>
          <p:cNvGrpSpPr/>
          <p:nvPr/>
        </p:nvGrpSpPr>
        <p:grpSpPr>
          <a:xfrm>
            <a:off x="11603049" y="2099474"/>
            <a:ext cx="6684951" cy="2592628"/>
            <a:chOff x="0" y="0"/>
            <a:chExt cx="1852061" cy="6839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52061" cy="683948"/>
            </a:xfrm>
            <a:custGeom>
              <a:avLst/>
              <a:gdLst/>
              <a:ahLst/>
              <a:cxnLst/>
              <a:rect l="l" t="t" r="r" b="b"/>
              <a:pathLst>
                <a:path w="1852061" h="683948">
                  <a:moveTo>
                    <a:pt x="0" y="0"/>
                  </a:moveTo>
                  <a:lnTo>
                    <a:pt x="1852061" y="0"/>
                  </a:lnTo>
                  <a:lnTo>
                    <a:pt x="1852061" y="683948"/>
                  </a:lnTo>
                  <a:lnTo>
                    <a:pt x="0" y="683948"/>
                  </a:lnTo>
                  <a:close/>
                </a:path>
              </a:pathLst>
            </a:custGeom>
            <a:solidFill>
              <a:srgbClr val="F7FDF2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852061" cy="7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515649" y="2517527"/>
            <a:ext cx="672975" cy="639326"/>
          </a:xfrm>
          <a:custGeom>
            <a:avLst/>
            <a:gdLst/>
            <a:ahLst/>
            <a:cxnLst/>
            <a:rect l="l" t="t" r="r" b="b"/>
            <a:pathLst>
              <a:path w="672975" h="639326">
                <a:moveTo>
                  <a:pt x="0" y="0"/>
                </a:moveTo>
                <a:lnTo>
                  <a:pt x="672975" y="0"/>
                </a:lnTo>
                <a:lnTo>
                  <a:pt x="672975" y="639326"/>
                </a:lnTo>
                <a:lnTo>
                  <a:pt x="0" y="639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14" name="Group 14"/>
          <p:cNvGrpSpPr/>
          <p:nvPr/>
        </p:nvGrpSpPr>
        <p:grpSpPr>
          <a:xfrm>
            <a:off x="282267" y="2099474"/>
            <a:ext cx="5194319" cy="2592628"/>
            <a:chOff x="0" y="0"/>
            <a:chExt cx="1370287" cy="6839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0287" cy="683948"/>
            </a:xfrm>
            <a:custGeom>
              <a:avLst/>
              <a:gdLst/>
              <a:ahLst/>
              <a:cxnLst/>
              <a:rect l="l" t="t" r="r" b="b"/>
              <a:pathLst>
                <a:path w="1370287" h="683948">
                  <a:moveTo>
                    <a:pt x="0" y="0"/>
                  </a:moveTo>
                  <a:lnTo>
                    <a:pt x="1370287" y="0"/>
                  </a:lnTo>
                  <a:lnTo>
                    <a:pt x="1370287" y="683948"/>
                  </a:lnTo>
                  <a:lnTo>
                    <a:pt x="0" y="683948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370287" cy="741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1820" y="459243"/>
            <a:ext cx="1533778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Συμπράξεις</a:t>
            </a:r>
            <a:r>
              <a:rPr lang="en-US" sz="2999" b="1" u="none" strike="noStrike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Επιχειρήσεων της Περιφέρειας Θεσσαλίας με Ερευνητικούς φορείς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751" y="3049699"/>
            <a:ext cx="3779350" cy="700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5"/>
              </a:lnSpc>
            </a:pPr>
            <a:r>
              <a:rPr lang="en-US" sz="1996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Οι </a:t>
            </a:r>
            <a:r>
              <a:rPr lang="en-US" sz="1996" b="1" dirty="0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κατηγορίες δαπανών</a:t>
            </a:r>
            <a:r>
              <a:rPr lang="en-US" sz="1996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που καλύπτονται είναι οι ακόλουθες: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34714" y="3303990"/>
            <a:ext cx="5000696" cy="7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6432" lvl="1" indent="-183216" algn="ctr">
              <a:lnSpc>
                <a:spcPts val="1900"/>
              </a:lnSpc>
              <a:buAutoNum type="arabicPeriod"/>
            </a:pPr>
            <a:r>
              <a:rPr lang="en-US" sz="1697" b="1" spc="-93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Δαπάνες Προσωπικού</a:t>
            </a:r>
            <a:r>
              <a:rPr lang="en-US" sz="1697" spc="-9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(ερευνητές και τεχνικοί) που απασχολείται στο πλαίσιο της υλοποίησης του έργου (άρθρο 25 του Καν. (ΕΕ) αριθ. 651/2014)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77324" y="3375555"/>
            <a:ext cx="4294095" cy="739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00"/>
              </a:lnSpc>
              <a:spcBef>
                <a:spcPct val="0"/>
              </a:spcBef>
            </a:pPr>
            <a:r>
              <a:rPr lang="en-US" sz="1697" spc="-9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2. </a:t>
            </a:r>
            <a:r>
              <a:rPr lang="en-US" sz="1697" u="none" strike="noStrike" spc="-9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Ενιαίος Συντελεστής Υπολογισμού Επιλέξιμων Δαπανών Έργου </a:t>
            </a:r>
            <a:r>
              <a:rPr lang="en-US" sz="1697" b="1" u="none" strike="noStrike" spc="-93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σε ποσοστό 40% επί των επιλέξιμων άμεσων δαπανών προσωπικού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7446" y="6053543"/>
            <a:ext cx="16710568" cy="224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μία αίτηση 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χρηματοδότησης ανά επιχείρηση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 αιτούμενος Π/Υ επιχείρησης δε δύναται να υπερβαίνει τα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3/5 (60%) του υψηλότερου κύκλου εργασιών 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μιας εκ των τελευταίων τριών διαχειριστικών χρήσεων</a:t>
            </a:r>
          </a:p>
          <a:p>
            <a:pPr marL="388620" lvl="1" indent="-194310" algn="l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οι επιχειρήσεις συμμετέχουν υποχρεωτικά σε ποσοστό τουλάχιστον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40% στον επιχορηγούμενο προϋπολογισμό του έργου</a:t>
            </a:r>
            <a:r>
              <a:rPr lang="en-US" sz="1800" b="1" dirty="0" smtClean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.</a:t>
            </a:r>
            <a:endParaRPr lang="el-GR" sz="1800" b="1" dirty="0" smtClean="0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marL="388620" lvl="1" indent="-194310" algn="l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endParaRPr lang="el-GR" b="1" dirty="0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marL="194310" lvl="1" algn="l">
              <a:lnSpc>
                <a:spcPts val="2520"/>
              </a:lnSpc>
              <a:spcBef>
                <a:spcPct val="0"/>
              </a:spcBef>
            </a:pPr>
            <a:endParaRPr lang="el-GR" sz="1800" b="1" dirty="0" smtClean="0">
              <a:solidFill>
                <a:srgbClr val="000000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marL="194310" lvl="1" algn="ctr">
              <a:lnSpc>
                <a:spcPts val="2520"/>
              </a:lnSpc>
              <a:spcBef>
                <a:spcPct val="0"/>
              </a:spcBef>
            </a:pPr>
            <a:r>
              <a:rPr lang="el-GR" sz="2800" b="1" dirty="0" smtClean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Υποβολή Προτάσεων από 16/05/2025 έως </a:t>
            </a:r>
            <a:r>
              <a:rPr lang="el-GR" sz="2800" b="1" dirty="0" smtClean="0">
                <a:solidFill>
                  <a:srgbClr val="FF0000"/>
                </a:solidFill>
                <a:latin typeface="Ubuntu Bold"/>
                <a:ea typeface="Ubuntu Bold"/>
                <a:cs typeface="Ubuntu Bold"/>
                <a:sym typeface="Ubuntu Bold"/>
              </a:rPr>
              <a:t>18/0</a:t>
            </a:r>
            <a:r>
              <a:rPr lang="en-US" sz="2800" b="1" dirty="0" smtClean="0">
                <a:solidFill>
                  <a:srgbClr val="FF0000"/>
                </a:solidFill>
                <a:latin typeface="Ubuntu Bold"/>
                <a:ea typeface="Ubuntu Bold"/>
                <a:cs typeface="Ubuntu Bold"/>
                <a:sym typeface="Ubuntu Bold"/>
              </a:rPr>
              <a:t>7</a:t>
            </a:r>
            <a:r>
              <a:rPr lang="el-GR" sz="2800" b="1" dirty="0" smtClean="0">
                <a:solidFill>
                  <a:srgbClr val="FF0000"/>
                </a:solidFill>
                <a:latin typeface="Ubuntu Bold"/>
                <a:ea typeface="Ubuntu Bold"/>
                <a:cs typeface="Ubuntu Bold"/>
                <a:sym typeface="Ubuntu Bold"/>
              </a:rPr>
              <a:t>/2025 </a:t>
            </a:r>
            <a:endParaRPr lang="en-US" sz="2800" b="1" dirty="0">
              <a:solidFill>
                <a:srgbClr val="FF0000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11820" y="5616028"/>
            <a:ext cx="2414141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Άλλες προϋποθέσεις: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3D5289D2-F170-1675-0C2A-287CDA358A0A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BBA9CE54-21B5-8A0C-0350-2C793E2FB438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82534A2A-A27E-0332-1FF6-D2F0A7E11685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511820" y="1880302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Freeform 6"/>
          <p:cNvSpPr/>
          <p:nvPr/>
        </p:nvSpPr>
        <p:spPr>
          <a:xfrm>
            <a:off x="496329" y="2134200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7" name="Freeform 7"/>
          <p:cNvSpPr/>
          <p:nvPr/>
        </p:nvSpPr>
        <p:spPr>
          <a:xfrm>
            <a:off x="4315684" y="2111697"/>
            <a:ext cx="410979" cy="369367"/>
          </a:xfrm>
          <a:custGeom>
            <a:avLst/>
            <a:gdLst/>
            <a:ahLst/>
            <a:cxnLst/>
            <a:rect l="l" t="t" r="r" b="b"/>
            <a:pathLst>
              <a:path w="410979" h="369367">
                <a:moveTo>
                  <a:pt x="0" y="0"/>
                </a:moveTo>
                <a:lnTo>
                  <a:pt x="410978" y="0"/>
                </a:lnTo>
                <a:lnTo>
                  <a:pt x="410978" y="369367"/>
                </a:lnTo>
                <a:lnTo>
                  <a:pt x="0" y="369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8" name="Group 8"/>
          <p:cNvGrpSpPr/>
          <p:nvPr/>
        </p:nvGrpSpPr>
        <p:grpSpPr>
          <a:xfrm>
            <a:off x="584971" y="6076987"/>
            <a:ext cx="16417924" cy="2612256"/>
            <a:chOff x="0" y="0"/>
            <a:chExt cx="4324062" cy="6880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24062" cy="688002"/>
            </a:xfrm>
            <a:custGeom>
              <a:avLst/>
              <a:gdLst/>
              <a:ahLst/>
              <a:cxnLst/>
              <a:rect l="l" t="t" r="r" b="b"/>
              <a:pathLst>
                <a:path w="4324062" h="688002">
                  <a:moveTo>
                    <a:pt x="0" y="0"/>
                  </a:moveTo>
                  <a:lnTo>
                    <a:pt x="4324062" y="0"/>
                  </a:lnTo>
                  <a:lnTo>
                    <a:pt x="4324062" y="688002"/>
                  </a:lnTo>
                  <a:lnTo>
                    <a:pt x="0" y="688002"/>
                  </a:lnTo>
                  <a:close/>
                </a:path>
              </a:pathLst>
            </a:custGeom>
            <a:solidFill>
              <a:srgbClr val="F7FDF2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324062" cy="745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3274" y="3386202"/>
            <a:ext cx="923925" cy="342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8"/>
              </a:lnSpc>
              <a:spcBef>
                <a:spcPct val="0"/>
              </a:spcBef>
            </a:pPr>
            <a:r>
              <a:rPr lang="en-US" sz="1898" b="1" u="sng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Στόχος:</a:t>
            </a:r>
            <a:r>
              <a:rPr lang="en-US" sz="1898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090" y="339099"/>
            <a:ext cx="17138223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</a:pPr>
            <a:r>
              <a:rPr lang="el-GR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Ενίσχυση</a:t>
            </a:r>
            <a:r>
              <a:rPr lang="en-US" sz="29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29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ΜΜΕ με στόχ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ευση στους τομείς της </a:t>
            </a:r>
            <a:r>
              <a:rPr lang="el-GR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Στρατηγικής</a:t>
            </a:r>
            <a:r>
              <a:rPr lang="en-US" sz="29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Έξυπνης Εξειδίκευσης (RIS3) για την παραγωγή καινοτόμων προϊόντων και υπηρεσιών, αύξηση εξαγωγών και δημιουργία θέσεων εργασίας, στοχεύοντας στους τομείς της νέας βιομηχανικής επανάστασης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8163" y="2318884"/>
            <a:ext cx="2387947" cy="27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2</a:t>
            </a:r>
            <a:r>
              <a:rPr lang="el-GR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0</a:t>
            </a: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.000.000 € ΕΤΠΑ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69311" y="3414777"/>
            <a:ext cx="16852597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Η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χρηματοδότηση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αφορά επενδυτικές παρεμβάσεις στο πλαίσιο επιχειρηματικού σχεδίου στους τομείς της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περιφερειακής RIS3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1870" y="2290309"/>
            <a:ext cx="238794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Π/Υ </a:t>
            </a:r>
            <a:r>
              <a:rPr lang="el-GR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2</a:t>
            </a:r>
            <a:r>
              <a:rPr lang="el-GR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0</a:t>
            </a: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.000.000 € ΕΤΠΑ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8638" y="2046990"/>
            <a:ext cx="1562100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ΥΦΙΣΤΑΜΕΝΕΣ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98235" y="2028290"/>
            <a:ext cx="4245331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ΥΠΟ ΣΥΣΤΑΣΗ &amp; ΝΕΕΣ ΕΠΙΧΕΙΡΗΣΕΙΣ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4604" y="4686300"/>
            <a:ext cx="1639974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l-GR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Οι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ΜΜΕ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ορίζονται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l-GR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ω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ς οι επιχειρήσεις με λιγότερους από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250 εργαζομένους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και Ετήσιο κύκλο εργασιών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έως 50 εκατ. </a:t>
            </a:r>
            <a:r>
              <a:rPr lang="el-GR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ευρώ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ή </a:t>
            </a:r>
            <a:r>
              <a:rPr lang="el-GR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Σύνολο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ετήσιου ισολογισμού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έως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43 </a:t>
            </a:r>
            <a:r>
              <a:rPr lang="el-GR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εκατ</a:t>
            </a:r>
            <a:r>
              <a:rPr lang="en-US" sz="18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. ευρώ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1678" y="4251351"/>
            <a:ext cx="4904929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 u="sng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Ορισμός ΜΜΕ (Μικρομεσαίων Επιχειρήσεων: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44129" y="5929806"/>
            <a:ext cx="13575463" cy="38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263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ΤΟΜΕΙΣ ΠΡΟΤΕΡΑΙΟΤΗΤΑΣ (RIS3) ΣΤΗΝ ΠΕΡΙΦΕΡΕΙΑ ΘΕΣΣΑΛΙΑΣ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8559" y="6693774"/>
            <a:ext cx="14118827" cy="28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Οι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επιλέξιμες πράξεις πρ</a:t>
            </a:r>
            <a:r>
              <a:rPr lang="el-GR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έπει 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να ευθυγραμμίζονται με τις προτεραιότητες της Περιφερειακής Στρατηγικής Έξυπνης Εξειδίκευσης (RIS3):</a:t>
            </a:r>
          </a:p>
        </p:txBody>
      </p:sp>
      <p:sp>
        <p:nvSpPr>
          <p:cNvPr id="22" name="Freeform 22"/>
          <p:cNvSpPr/>
          <p:nvPr/>
        </p:nvSpPr>
        <p:spPr>
          <a:xfrm>
            <a:off x="928559" y="7468840"/>
            <a:ext cx="231232" cy="201172"/>
          </a:xfrm>
          <a:custGeom>
            <a:avLst/>
            <a:gdLst/>
            <a:ahLst/>
            <a:cxnLst/>
            <a:rect l="l" t="t" r="r" b="b"/>
            <a:pathLst>
              <a:path w="231232" h="201172">
                <a:moveTo>
                  <a:pt x="0" y="0"/>
                </a:moveTo>
                <a:lnTo>
                  <a:pt x="231232" y="0"/>
                </a:lnTo>
                <a:lnTo>
                  <a:pt x="231232" y="201172"/>
                </a:lnTo>
                <a:lnTo>
                  <a:pt x="0" y="20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3" name="TextBox 23"/>
          <p:cNvSpPr txBox="1"/>
          <p:nvPr/>
        </p:nvSpPr>
        <p:spPr>
          <a:xfrm>
            <a:off x="1131216" y="7383115"/>
            <a:ext cx="5880105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Αγροδιατροφικό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σύμπλεγμα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Μέταλλο</a:t>
            </a: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Δομικά Υλικά και Κατασκευές</a:t>
            </a:r>
          </a:p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Τουρισμός - Πολιτισμός - Δημιουργικές </a:t>
            </a:r>
            <a:r>
              <a:rPr lang="el-GR" sz="18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Βιομηχανίες</a:t>
            </a:r>
            <a:endParaRPr lang="en-US" sz="1800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928559" y="7790697"/>
            <a:ext cx="231232" cy="201172"/>
          </a:xfrm>
          <a:custGeom>
            <a:avLst/>
            <a:gdLst/>
            <a:ahLst/>
            <a:cxnLst/>
            <a:rect l="l" t="t" r="r" b="b"/>
            <a:pathLst>
              <a:path w="231232" h="201172">
                <a:moveTo>
                  <a:pt x="0" y="0"/>
                </a:moveTo>
                <a:lnTo>
                  <a:pt x="231232" y="0"/>
                </a:lnTo>
                <a:lnTo>
                  <a:pt x="231232" y="201172"/>
                </a:lnTo>
                <a:lnTo>
                  <a:pt x="0" y="20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5" name="Freeform 25"/>
          <p:cNvSpPr/>
          <p:nvPr/>
        </p:nvSpPr>
        <p:spPr>
          <a:xfrm>
            <a:off x="928559" y="8118922"/>
            <a:ext cx="231232" cy="201172"/>
          </a:xfrm>
          <a:custGeom>
            <a:avLst/>
            <a:gdLst/>
            <a:ahLst/>
            <a:cxnLst/>
            <a:rect l="l" t="t" r="r" b="b"/>
            <a:pathLst>
              <a:path w="231232" h="201172">
                <a:moveTo>
                  <a:pt x="0" y="0"/>
                </a:moveTo>
                <a:lnTo>
                  <a:pt x="231232" y="0"/>
                </a:lnTo>
                <a:lnTo>
                  <a:pt x="231232" y="201173"/>
                </a:lnTo>
                <a:lnTo>
                  <a:pt x="0" y="201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6" name="Freeform 26"/>
          <p:cNvSpPr/>
          <p:nvPr/>
        </p:nvSpPr>
        <p:spPr>
          <a:xfrm>
            <a:off x="8194248" y="7569426"/>
            <a:ext cx="231232" cy="201172"/>
          </a:xfrm>
          <a:custGeom>
            <a:avLst/>
            <a:gdLst/>
            <a:ahLst/>
            <a:cxnLst/>
            <a:rect l="l" t="t" r="r" b="b"/>
            <a:pathLst>
              <a:path w="231232" h="201172">
                <a:moveTo>
                  <a:pt x="0" y="0"/>
                </a:moveTo>
                <a:lnTo>
                  <a:pt x="231233" y="0"/>
                </a:lnTo>
                <a:lnTo>
                  <a:pt x="231233" y="201172"/>
                </a:lnTo>
                <a:lnTo>
                  <a:pt x="0" y="20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7" name="Freeform 27"/>
          <p:cNvSpPr/>
          <p:nvPr/>
        </p:nvSpPr>
        <p:spPr>
          <a:xfrm>
            <a:off x="8216247" y="7865450"/>
            <a:ext cx="231232" cy="201172"/>
          </a:xfrm>
          <a:custGeom>
            <a:avLst/>
            <a:gdLst/>
            <a:ahLst/>
            <a:cxnLst/>
            <a:rect l="l" t="t" r="r" b="b"/>
            <a:pathLst>
              <a:path w="231232" h="201172">
                <a:moveTo>
                  <a:pt x="0" y="0"/>
                </a:moveTo>
                <a:lnTo>
                  <a:pt x="231233" y="0"/>
                </a:lnTo>
                <a:lnTo>
                  <a:pt x="231233" y="201172"/>
                </a:lnTo>
                <a:lnTo>
                  <a:pt x="0" y="201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8" name="Freeform 28"/>
          <p:cNvSpPr/>
          <p:nvPr/>
        </p:nvSpPr>
        <p:spPr>
          <a:xfrm>
            <a:off x="8216247" y="8161872"/>
            <a:ext cx="231232" cy="201172"/>
          </a:xfrm>
          <a:custGeom>
            <a:avLst/>
            <a:gdLst/>
            <a:ahLst/>
            <a:cxnLst/>
            <a:rect l="l" t="t" r="r" b="b"/>
            <a:pathLst>
              <a:path w="231232" h="201172">
                <a:moveTo>
                  <a:pt x="0" y="0"/>
                </a:moveTo>
                <a:lnTo>
                  <a:pt x="231233" y="0"/>
                </a:lnTo>
                <a:lnTo>
                  <a:pt x="231233" y="201173"/>
                </a:lnTo>
                <a:lnTo>
                  <a:pt x="0" y="201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9" name="Freeform 29"/>
          <p:cNvSpPr/>
          <p:nvPr/>
        </p:nvSpPr>
        <p:spPr>
          <a:xfrm>
            <a:off x="9087201" y="2079864"/>
            <a:ext cx="430389" cy="325482"/>
          </a:xfrm>
          <a:custGeom>
            <a:avLst/>
            <a:gdLst/>
            <a:ahLst/>
            <a:cxnLst/>
            <a:rect l="l" t="t" r="r" b="b"/>
            <a:pathLst>
              <a:path w="430389" h="325482">
                <a:moveTo>
                  <a:pt x="0" y="0"/>
                </a:moveTo>
                <a:lnTo>
                  <a:pt x="430390" y="0"/>
                </a:lnTo>
                <a:lnTo>
                  <a:pt x="430390" y="325482"/>
                </a:lnTo>
                <a:lnTo>
                  <a:pt x="0" y="3254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30" name="TextBox 30"/>
          <p:cNvSpPr txBox="1"/>
          <p:nvPr/>
        </p:nvSpPr>
        <p:spPr>
          <a:xfrm>
            <a:off x="9677400" y="2068932"/>
            <a:ext cx="1909617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l-GR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Δικαιούχοι</a:t>
            </a:r>
            <a:r>
              <a:rPr lang="en-US" sz="1700" b="1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: ΜΜΕ</a:t>
            </a:r>
          </a:p>
        </p:txBody>
      </p:sp>
      <p:sp>
        <p:nvSpPr>
          <p:cNvPr id="31" name="Freeform 31"/>
          <p:cNvSpPr/>
          <p:nvPr/>
        </p:nvSpPr>
        <p:spPr>
          <a:xfrm>
            <a:off x="12050225" y="2085090"/>
            <a:ext cx="311468" cy="311468"/>
          </a:xfrm>
          <a:custGeom>
            <a:avLst/>
            <a:gdLst/>
            <a:ahLst/>
            <a:cxnLst/>
            <a:rect l="l" t="t" r="r" b="b"/>
            <a:pathLst>
              <a:path w="311468" h="311468">
                <a:moveTo>
                  <a:pt x="0" y="0"/>
                </a:moveTo>
                <a:lnTo>
                  <a:pt x="311469" y="0"/>
                </a:lnTo>
                <a:lnTo>
                  <a:pt x="311469" y="311468"/>
                </a:lnTo>
                <a:lnTo>
                  <a:pt x="0" y="3114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32" name="TextBox 32"/>
          <p:cNvSpPr txBox="1"/>
          <p:nvPr/>
        </p:nvSpPr>
        <p:spPr>
          <a:xfrm>
            <a:off x="12361693" y="2096838"/>
            <a:ext cx="4201791" cy="274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80"/>
              </a:lnSpc>
              <a:spcBef>
                <a:spcPct val="0"/>
              </a:spcBef>
            </a:pP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Ενδιάμεσος </a:t>
            </a:r>
            <a:r>
              <a:rPr lang="el-GR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φορέας</a:t>
            </a:r>
            <a:r>
              <a:rPr lang="en-US" sz="1700" b="1" u="none" strike="noStrike" dirty="0">
                <a:solidFill>
                  <a:srgbClr val="000000"/>
                </a:solidFill>
                <a:latin typeface="Ubuntu Bold"/>
                <a:ea typeface="Ubuntu Bold"/>
                <a:cs typeface="Ubuntu Bold"/>
                <a:sym typeface="Ubuntu Bold"/>
              </a:rPr>
              <a:t> διαχείρισης: ΔΙΑΠ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22929" y="7486092"/>
            <a:ext cx="4396085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l-GR" sz="1800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Βιοεπιστήμες</a:t>
            </a:r>
            <a:r>
              <a:rPr lang="en-US" sz="1800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– Υγεία - Φάρμακα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Αειφορία, Ανθεκτικότητα και Βιωσιμότητα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l-GR" sz="1800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Ψηφιακή</a:t>
            </a:r>
            <a:r>
              <a:rPr lang="en-US" sz="1800" u="none" strike="noStrike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Μετάβαση</a:t>
            </a: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F62C4705-23E2-A333-BB23-7D17A01AA098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2CE8695D-B367-E433-4BF4-48123B8F1B3B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B69982FD-FEE3-00E8-CEC2-69172CCCF929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0847" y="2050435"/>
            <a:ext cx="739910" cy="663144"/>
          </a:xfrm>
          <a:custGeom>
            <a:avLst/>
            <a:gdLst/>
            <a:ahLst/>
            <a:cxnLst/>
            <a:rect l="l" t="t" r="r" b="b"/>
            <a:pathLst>
              <a:path w="739910" h="663144">
                <a:moveTo>
                  <a:pt x="0" y="0"/>
                </a:moveTo>
                <a:lnTo>
                  <a:pt x="739910" y="0"/>
                </a:lnTo>
                <a:lnTo>
                  <a:pt x="739910" y="663144"/>
                </a:lnTo>
                <a:lnTo>
                  <a:pt x="0" y="663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3" name="AutoShape 3"/>
          <p:cNvSpPr/>
          <p:nvPr/>
        </p:nvSpPr>
        <p:spPr>
          <a:xfrm>
            <a:off x="511820" y="1304806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Freeform 7"/>
          <p:cNvSpPr/>
          <p:nvPr/>
        </p:nvSpPr>
        <p:spPr>
          <a:xfrm>
            <a:off x="1910802" y="5270347"/>
            <a:ext cx="552213" cy="557790"/>
          </a:xfrm>
          <a:custGeom>
            <a:avLst/>
            <a:gdLst/>
            <a:ahLst/>
            <a:cxnLst/>
            <a:rect l="l" t="t" r="r" b="b"/>
            <a:pathLst>
              <a:path w="552213" h="557790">
                <a:moveTo>
                  <a:pt x="0" y="0"/>
                </a:moveTo>
                <a:lnTo>
                  <a:pt x="552213" y="0"/>
                </a:lnTo>
                <a:lnTo>
                  <a:pt x="552213" y="557791"/>
                </a:lnTo>
                <a:lnTo>
                  <a:pt x="0" y="557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8" name="Group 8"/>
          <p:cNvGrpSpPr/>
          <p:nvPr/>
        </p:nvGrpSpPr>
        <p:grpSpPr>
          <a:xfrm>
            <a:off x="1956603" y="6731322"/>
            <a:ext cx="460611" cy="481684"/>
            <a:chOff x="0" y="0"/>
            <a:chExt cx="614148" cy="6422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4148" cy="642246"/>
            </a:xfrm>
            <a:custGeom>
              <a:avLst/>
              <a:gdLst/>
              <a:ahLst/>
              <a:cxnLst/>
              <a:rect l="l" t="t" r="r" b="b"/>
              <a:pathLst>
                <a:path w="614148" h="642246">
                  <a:moveTo>
                    <a:pt x="0" y="0"/>
                  </a:moveTo>
                  <a:lnTo>
                    <a:pt x="614148" y="0"/>
                  </a:lnTo>
                  <a:lnTo>
                    <a:pt x="614148" y="642246"/>
                  </a:lnTo>
                  <a:lnTo>
                    <a:pt x="0" y="642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7308" y="299195"/>
              <a:ext cx="519531" cy="181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2"/>
                </a:lnSpc>
                <a:spcBef>
                  <a:spcPct val="0"/>
                </a:spcBef>
              </a:pPr>
              <a:r>
                <a:rPr lang="en-US" sz="794" b="1" dirty="0">
                  <a:solidFill>
                    <a:srgbClr val="000000"/>
                  </a:solidFill>
                  <a:latin typeface="Ubuntu Bold"/>
                  <a:ea typeface="Ubuntu Bold"/>
                  <a:cs typeface="Ubuntu Bold"/>
                  <a:sym typeface="Ubuntu Bold"/>
                </a:rPr>
                <a:t>ΜHΝΕΣ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8084505" y="5324706"/>
            <a:ext cx="425674" cy="404568"/>
          </a:xfrm>
          <a:custGeom>
            <a:avLst/>
            <a:gdLst/>
            <a:ahLst/>
            <a:cxnLst/>
            <a:rect l="l" t="t" r="r" b="b"/>
            <a:pathLst>
              <a:path w="425674" h="404568">
                <a:moveTo>
                  <a:pt x="0" y="0"/>
                </a:moveTo>
                <a:lnTo>
                  <a:pt x="425674" y="0"/>
                </a:lnTo>
                <a:lnTo>
                  <a:pt x="425674" y="404568"/>
                </a:lnTo>
                <a:lnTo>
                  <a:pt x="0" y="4045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2" name="Freeform 12"/>
          <p:cNvSpPr/>
          <p:nvPr/>
        </p:nvSpPr>
        <p:spPr>
          <a:xfrm>
            <a:off x="8017125" y="6474605"/>
            <a:ext cx="556323" cy="554237"/>
          </a:xfrm>
          <a:custGeom>
            <a:avLst/>
            <a:gdLst/>
            <a:ahLst/>
            <a:cxnLst/>
            <a:rect l="l" t="t" r="r" b="b"/>
            <a:pathLst>
              <a:path w="556323" h="554237">
                <a:moveTo>
                  <a:pt x="0" y="0"/>
                </a:moveTo>
                <a:lnTo>
                  <a:pt x="556323" y="0"/>
                </a:lnTo>
                <a:lnTo>
                  <a:pt x="556323" y="554237"/>
                </a:lnTo>
                <a:lnTo>
                  <a:pt x="0" y="5542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grpSp>
        <p:nvGrpSpPr>
          <p:cNvPr id="13" name="Group 13"/>
          <p:cNvGrpSpPr/>
          <p:nvPr/>
        </p:nvGrpSpPr>
        <p:grpSpPr>
          <a:xfrm>
            <a:off x="817672" y="1671100"/>
            <a:ext cx="16652657" cy="1971881"/>
            <a:chOff x="0" y="-57150"/>
            <a:chExt cx="4385885" cy="649422"/>
          </a:xfrm>
        </p:grpSpPr>
        <p:sp>
          <p:nvSpPr>
            <p:cNvPr id="14" name="Freeform 14"/>
            <p:cNvSpPr/>
            <p:nvPr/>
          </p:nvSpPr>
          <p:spPr>
            <a:xfrm>
              <a:off x="0" y="-15719"/>
              <a:ext cx="4385885" cy="435334"/>
            </a:xfrm>
            <a:custGeom>
              <a:avLst/>
              <a:gdLst/>
              <a:ahLst/>
              <a:cxnLst/>
              <a:rect l="l" t="t" r="r" b="b"/>
              <a:pathLst>
                <a:path w="4385885" h="592272">
                  <a:moveTo>
                    <a:pt x="0" y="0"/>
                  </a:moveTo>
                  <a:lnTo>
                    <a:pt x="4385885" y="0"/>
                  </a:lnTo>
                  <a:lnTo>
                    <a:pt x="4385885" y="592272"/>
                  </a:lnTo>
                  <a:lnTo>
                    <a:pt x="0" y="592272"/>
                  </a:lnTo>
                  <a:close/>
                </a:path>
              </a:pathLst>
            </a:custGeom>
            <a:solidFill>
              <a:srgbClr val="0C306D">
                <a:alpha val="8627"/>
              </a:srgbClr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4385885" cy="649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51944" y="2387154"/>
            <a:ext cx="10302543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3"/>
              </a:lnSpc>
            </a:pPr>
            <a:r>
              <a:rPr lang="el-GR" sz="2202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Κανονισμός</a:t>
            </a:r>
            <a:r>
              <a:rPr lang="en-US" sz="2202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 ΕΕ 2831/2023 (De Minimis) - </a:t>
            </a:r>
            <a:r>
              <a:rPr lang="en-US" sz="2202" b="1" spc="-66" dirty="0">
                <a:solidFill>
                  <a:srgbClr val="21488A"/>
                </a:solidFill>
                <a:latin typeface="Ubuntu Bold"/>
                <a:ea typeface="Ubuntu Bold"/>
                <a:cs typeface="Ubuntu Bold"/>
                <a:sym typeface="Ubuntu Bold"/>
              </a:rPr>
              <a:t>όριο σώρευσης 300.000€ στην </a:t>
            </a:r>
            <a:r>
              <a:rPr lang="el-GR" sz="2202" b="1" spc="-66" dirty="0">
                <a:solidFill>
                  <a:srgbClr val="21488A"/>
                </a:solidFill>
                <a:latin typeface="Ubuntu Bold"/>
                <a:ea typeface="Ubuntu Bold"/>
                <a:cs typeface="Ubuntu Bold"/>
                <a:sym typeface="Ubuntu Bold"/>
              </a:rPr>
              <a:t>τριετία</a:t>
            </a:r>
            <a:endParaRPr lang="en-US" sz="2202" b="1" spc="-66" dirty="0">
              <a:solidFill>
                <a:srgbClr val="21488A"/>
              </a:solidFill>
              <a:latin typeface="Ubuntu Bold"/>
              <a:ea typeface="Ubuntu Bold"/>
              <a:cs typeface="Ubuntu Bold"/>
              <a:sym typeface="Ubuntu Bold"/>
            </a:endParaRPr>
          </a:p>
          <a:p>
            <a:pPr algn="l">
              <a:lnSpc>
                <a:spcPts val="2643"/>
              </a:lnSpc>
              <a:spcBef>
                <a:spcPct val="0"/>
              </a:spcBef>
            </a:pPr>
            <a:endParaRPr lang="en-US" sz="2202" b="1" spc="-66" dirty="0">
              <a:solidFill>
                <a:srgbClr val="21488A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11820" y="731142"/>
            <a:ext cx="16615510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7"/>
              </a:lnSpc>
            </a:pPr>
            <a:r>
              <a:rPr lang="en-US" sz="2997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Ενίσχυση ΜΜΕ στους τομείς της </a:t>
            </a:r>
            <a:r>
              <a:rPr lang="el-GR" sz="2997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Στρατηγικής</a:t>
            </a:r>
            <a:r>
              <a:rPr lang="en-US" sz="2997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Έξυπνης Εξειδίκευσης (RIS3)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86840" y="2328925"/>
            <a:ext cx="4145088" cy="35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5"/>
              </a:lnSpc>
              <a:spcBef>
                <a:spcPct val="0"/>
              </a:spcBef>
            </a:pPr>
            <a:r>
              <a:rPr lang="el-GR" sz="2495" b="1" spc="-74" dirty="0">
                <a:solidFill>
                  <a:srgbClr val="21488A"/>
                </a:solidFill>
                <a:latin typeface="Ubuntu Bold"/>
                <a:ea typeface="Ubuntu Bold"/>
                <a:cs typeface="Ubuntu Bold"/>
                <a:sym typeface="Ubuntu Bold"/>
              </a:rPr>
              <a:t>Καθεστώς </a:t>
            </a:r>
            <a:r>
              <a:rPr lang="en-US" sz="2495" b="1" spc="-74" dirty="0">
                <a:solidFill>
                  <a:srgbClr val="21488A"/>
                </a:solidFill>
                <a:latin typeface="Ubuntu Bold"/>
                <a:ea typeface="Ubuntu Bold"/>
                <a:cs typeface="Ubuntu Bold"/>
                <a:sym typeface="Ubuntu Bold"/>
              </a:rPr>
              <a:t>Ενίσχυσης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24940" y="3249293"/>
            <a:ext cx="770562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43"/>
              </a:lnSpc>
              <a:spcBef>
                <a:spcPct val="0"/>
              </a:spcBef>
            </a:pPr>
            <a:r>
              <a:rPr lang="en-US" sz="2202" u="sng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ΓΑ</a:t>
            </a:r>
            <a:r>
              <a:rPr lang="en-US" sz="2202" u="sng" strike="noStrike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Κ (ΕΕ 651/2014) </a:t>
            </a:r>
            <a:r>
              <a:rPr lang="el-GR" sz="2202" u="sng" strike="noStrike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σε </a:t>
            </a:r>
            <a:r>
              <a:rPr lang="el-GR" sz="2202" b="1" i="1" u="sng" strike="noStrike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επόμενη</a:t>
            </a:r>
            <a:r>
              <a:rPr lang="el-GR" sz="2202" u="sng" strike="noStrike" spc="-66" dirty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 Πρόσκληση ύψους 10 εκ. (€)</a:t>
            </a:r>
            <a:endParaRPr lang="en-US" sz="2202" u="sng" strike="noStrike" spc="-66" dirty="0">
              <a:solidFill>
                <a:srgbClr val="21488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>
              <a:lnSpc>
                <a:spcPts val="2643"/>
              </a:lnSpc>
              <a:spcBef>
                <a:spcPct val="0"/>
              </a:spcBef>
            </a:pPr>
            <a:endParaRPr lang="en-US" sz="2202" u="sng" strike="noStrike" spc="-66" dirty="0">
              <a:solidFill>
                <a:srgbClr val="21488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558265" y="5222722"/>
            <a:ext cx="3369148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l-GR" sz="21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Επιχορηγούμενος</a:t>
            </a:r>
            <a:r>
              <a:rPr lang="en-US" sz="21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Π/Υ:</a:t>
            </a:r>
          </a:p>
          <a:p>
            <a:pPr algn="l">
              <a:lnSpc>
                <a:spcPts val="2012"/>
              </a:lnSpc>
              <a:spcBef>
                <a:spcPct val="0"/>
              </a:spcBef>
            </a:pPr>
            <a:endParaRPr lang="en-US" sz="2199" b="1" dirty="0">
              <a:solidFill>
                <a:srgbClr val="0C306D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397880" y="5589292"/>
            <a:ext cx="369812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n-US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r>
              <a:rPr lang="el-GR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lang="en-US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.000 – </a:t>
            </a:r>
            <a:r>
              <a:rPr lang="el-GR" sz="2303" dirty="0">
                <a:latin typeface="Ubuntu"/>
                <a:ea typeface="Ubuntu"/>
                <a:cs typeface="Ubuntu"/>
                <a:sym typeface="Ubuntu"/>
              </a:rPr>
              <a:t>297</a:t>
            </a:r>
            <a:r>
              <a:rPr lang="en-US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l-GR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r>
              <a:rPr lang="en-US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00 </a:t>
            </a:r>
            <a:r>
              <a:rPr lang="en-US" sz="2303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€</a:t>
            </a:r>
            <a:endParaRPr lang="el-GR" sz="2303" dirty="0" smtClean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l-GR" sz="2303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(50.000€ - 425.000€ ΣΔΔ)</a:t>
            </a:r>
            <a:r>
              <a:rPr lang="en-US" sz="2303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lang="en-US" sz="2303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77315" y="6731322"/>
            <a:ext cx="2829818" cy="35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l-GR" sz="21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Διάρκεια</a:t>
            </a:r>
            <a:r>
              <a:rPr lang="en-US" sz="21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Υλοποίησης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13644" y="5296131"/>
            <a:ext cx="2789634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b="1" u="none" strike="noStrike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Ποσοστό Ενίσχυσης: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42697" y="7132181"/>
            <a:ext cx="1715037" cy="367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n-US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24 μήνες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45270" y="5687926"/>
            <a:ext cx="581025" cy="36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l-GR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r>
              <a:rPr lang="en-US" sz="2303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0%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23169" y="6581945"/>
            <a:ext cx="5034558" cy="35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l-GR" sz="21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Συγκριτική Αξιολόγηση</a:t>
            </a:r>
            <a:endParaRPr lang="en-US" sz="2199" b="1" u="none" strike="noStrike" dirty="0">
              <a:solidFill>
                <a:srgbClr val="0C306D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3AF0F5EF-FF9A-6AFD-E99F-7B776DD0622E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906758FA-D8D6-56C9-F735-5708455647B0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" name="TextBox 4">
              <a:extLst>
                <a:ext uri="{FF2B5EF4-FFF2-40B4-BE49-F238E27FC236}">
                  <a16:creationId xmlns:a16="http://schemas.microsoft.com/office/drawing/2014/main" id="{7B47359B-52FB-FF08-55B3-0281B7549316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31" name="TextBox 19"/>
          <p:cNvSpPr txBox="1"/>
          <p:nvPr/>
        </p:nvSpPr>
        <p:spPr>
          <a:xfrm>
            <a:off x="1910802" y="4181620"/>
            <a:ext cx="1438697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43"/>
              </a:lnSpc>
              <a:spcBef>
                <a:spcPct val="0"/>
              </a:spcBef>
            </a:pPr>
            <a:r>
              <a:rPr lang="el-GR" sz="2202" b="1" u="sng" spc="-66" dirty="0" smtClean="0">
                <a:solidFill>
                  <a:srgbClr val="21488A"/>
                </a:solidFill>
                <a:latin typeface="Ubuntu"/>
                <a:ea typeface="Ubuntu"/>
                <a:cs typeface="Ubuntu"/>
                <a:sym typeface="Ubuntu"/>
              </a:rPr>
              <a:t>ΥΠΟ ΕΓΚΡΙΣΗ ΑΠΟ ΤΗΝ ΕΠΙΤΡΟΠΗ ΠΑΡΑΚΟΛΟΥΘΗΣΗΣ ΤΟΥ ΠΡΟΓΡΑΜΜΑΤΟΣ « ΘΕΣΣΑΛΙΑ» 2021-2027 :</a:t>
            </a:r>
            <a:endParaRPr lang="en-US" sz="2202" b="1" u="sng" strike="noStrike" spc="-66" dirty="0">
              <a:solidFill>
                <a:srgbClr val="21488A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>
              <a:lnSpc>
                <a:spcPts val="2643"/>
              </a:lnSpc>
              <a:spcBef>
                <a:spcPct val="0"/>
              </a:spcBef>
            </a:pPr>
            <a:endParaRPr lang="en-US" sz="2202" b="1" u="sng" strike="noStrike" spc="-66" dirty="0">
              <a:solidFill>
                <a:srgbClr val="21488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182812"/>
            <a:ext cx="443142" cy="582125"/>
          </a:xfrm>
          <a:custGeom>
            <a:avLst/>
            <a:gdLst/>
            <a:ahLst/>
            <a:cxnLst/>
            <a:rect l="l" t="t" r="r" b="b"/>
            <a:pathLst>
              <a:path w="443142" h="582125">
                <a:moveTo>
                  <a:pt x="0" y="0"/>
                </a:moveTo>
                <a:lnTo>
                  <a:pt x="443142" y="0"/>
                </a:lnTo>
                <a:lnTo>
                  <a:pt x="443142" y="582124"/>
                </a:lnTo>
                <a:lnTo>
                  <a:pt x="0" y="582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3" name="AutoShape 3"/>
          <p:cNvSpPr/>
          <p:nvPr/>
        </p:nvSpPr>
        <p:spPr>
          <a:xfrm>
            <a:off x="511820" y="1304806"/>
            <a:ext cx="1685918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l-GR" dirty="0"/>
          </a:p>
        </p:txBody>
      </p:sp>
      <p:sp>
        <p:nvSpPr>
          <p:cNvPr id="7" name="TextBox 7"/>
          <p:cNvSpPr txBox="1"/>
          <p:nvPr/>
        </p:nvSpPr>
        <p:spPr>
          <a:xfrm>
            <a:off x="1655029" y="2707786"/>
            <a:ext cx="14813791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Τεκμηρίωση ίδιας συμμετοχής</a:t>
            </a:r>
          </a:p>
          <a:p>
            <a:pPr marL="431799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Απένταξη επενδ. σχεδίων αν όχι πιστοποίηση 25% εντός 1ου </a:t>
            </a:r>
            <a:r>
              <a:rPr lang="en-US" sz="19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έτους</a:t>
            </a:r>
            <a:endParaRPr lang="el-GR" sz="1999" dirty="0" smtClean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31799" lvl="1" indent="-215899" algn="l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l-GR" sz="19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ΚΑΔ επένδυσης να ανήκει σε ΚΑΔ της </a:t>
            </a:r>
            <a:r>
              <a:rPr lang="en-US" sz="19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RIS3</a:t>
            </a:r>
            <a:endParaRPr lang="en-US" sz="1999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215900" lvl="1">
              <a:lnSpc>
                <a:spcPts val="2799"/>
              </a:lnSpc>
              <a:spcBef>
                <a:spcPct val="0"/>
              </a:spcBef>
            </a:pPr>
            <a:r>
              <a:rPr lang="el-GR" sz="1999" i="1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Πρόσθετα για </a:t>
            </a:r>
            <a:r>
              <a:rPr lang="el-GR" sz="1999" i="1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τις υφιστάμενες </a:t>
            </a:r>
            <a:r>
              <a:rPr lang="el-GR" sz="1999" i="1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επιχειρήσεις</a:t>
            </a:r>
            <a:r>
              <a:rPr lang="en-US" sz="1999" i="1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:   </a:t>
            </a:r>
          </a:p>
          <a:p>
            <a:pPr marL="431799" lvl="1" indent="-215899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l-GR" sz="19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Ο Κύριος ΚΑΔ ή ο ΚΑΔ με τα μεγαλύτερα έσοδα </a:t>
            </a:r>
            <a:r>
              <a:rPr lang="el-GR" sz="19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να ανήκει σε ΚΑΔ της </a:t>
            </a:r>
            <a:r>
              <a:rPr lang="en-US" sz="19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RIS3</a:t>
            </a:r>
          </a:p>
          <a:p>
            <a:pPr marL="431799" lvl="1" indent="-215899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r>
              <a:rPr lang="en-US" sz="19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Συσχέτιση </a:t>
            </a:r>
            <a:r>
              <a:rPr lang="en-US" sz="1999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επιχορηγούμενου Π/Υ με κύκλο </a:t>
            </a:r>
            <a:r>
              <a:rPr lang="en-US" sz="1999" dirty="0" smtClean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εργασιών</a:t>
            </a:r>
            <a:endParaRPr lang="el-GR" sz="1999" dirty="0" smtClean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31799" lvl="1" indent="-215899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endParaRPr lang="en-US" sz="1999" dirty="0" smtClean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31799" lvl="1" indent="-215899">
              <a:lnSpc>
                <a:spcPts val="2799"/>
              </a:lnSpc>
              <a:spcBef>
                <a:spcPct val="0"/>
              </a:spcBef>
              <a:buFont typeface="Arial"/>
              <a:buChar char="•"/>
            </a:pPr>
            <a:endParaRPr lang="el-GR" sz="1999" dirty="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64354" y="5879465"/>
            <a:ext cx="2020175" cy="1606075"/>
          </a:xfrm>
          <a:custGeom>
            <a:avLst/>
            <a:gdLst/>
            <a:ahLst/>
            <a:cxnLst/>
            <a:rect l="l" t="t" r="r" b="b"/>
            <a:pathLst>
              <a:path w="2020175" h="1606075">
                <a:moveTo>
                  <a:pt x="0" y="0"/>
                </a:moveTo>
                <a:lnTo>
                  <a:pt x="2020175" y="0"/>
                </a:lnTo>
                <a:lnTo>
                  <a:pt x="2020175" y="1606075"/>
                </a:lnTo>
                <a:lnTo>
                  <a:pt x="0" y="1606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5011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0" name="Freeform 10"/>
          <p:cNvSpPr/>
          <p:nvPr/>
        </p:nvSpPr>
        <p:spPr>
          <a:xfrm>
            <a:off x="6378071" y="5881895"/>
            <a:ext cx="2018582" cy="1598510"/>
          </a:xfrm>
          <a:custGeom>
            <a:avLst/>
            <a:gdLst/>
            <a:ahLst/>
            <a:cxnLst/>
            <a:rect l="l" t="t" r="r" b="b"/>
            <a:pathLst>
              <a:path w="2018582" h="1598510">
                <a:moveTo>
                  <a:pt x="0" y="0"/>
                </a:moveTo>
                <a:lnTo>
                  <a:pt x="2018582" y="0"/>
                </a:lnTo>
                <a:lnTo>
                  <a:pt x="2018582" y="1598510"/>
                </a:lnTo>
                <a:lnTo>
                  <a:pt x="0" y="1598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390" r="-20390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1" name="Freeform 11"/>
          <p:cNvSpPr/>
          <p:nvPr/>
        </p:nvSpPr>
        <p:spPr>
          <a:xfrm>
            <a:off x="14985572" y="5879465"/>
            <a:ext cx="2003035" cy="1598510"/>
          </a:xfrm>
          <a:custGeom>
            <a:avLst/>
            <a:gdLst/>
            <a:ahLst/>
            <a:cxnLst/>
            <a:rect l="l" t="t" r="r" b="b"/>
            <a:pathLst>
              <a:path w="2003035" h="1598510">
                <a:moveTo>
                  <a:pt x="0" y="0"/>
                </a:moveTo>
                <a:lnTo>
                  <a:pt x="2003035" y="0"/>
                </a:lnTo>
                <a:lnTo>
                  <a:pt x="2003035" y="1598510"/>
                </a:lnTo>
                <a:lnTo>
                  <a:pt x="0" y="1598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516" r="-7516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2" name="Freeform 12"/>
          <p:cNvSpPr/>
          <p:nvPr/>
        </p:nvSpPr>
        <p:spPr>
          <a:xfrm>
            <a:off x="9358195" y="5867775"/>
            <a:ext cx="2020175" cy="1606075"/>
          </a:xfrm>
          <a:custGeom>
            <a:avLst/>
            <a:gdLst/>
            <a:ahLst/>
            <a:cxnLst/>
            <a:rect l="l" t="t" r="r" b="b"/>
            <a:pathLst>
              <a:path w="2020175" h="1606075">
                <a:moveTo>
                  <a:pt x="0" y="0"/>
                </a:moveTo>
                <a:lnTo>
                  <a:pt x="2020175" y="0"/>
                </a:lnTo>
                <a:lnTo>
                  <a:pt x="2020175" y="1606075"/>
                </a:lnTo>
                <a:lnTo>
                  <a:pt x="0" y="16060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551" r="-9551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13" name="TextBox 13"/>
          <p:cNvSpPr txBox="1"/>
          <p:nvPr/>
        </p:nvSpPr>
        <p:spPr>
          <a:xfrm>
            <a:off x="6118542" y="5225868"/>
            <a:ext cx="637825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l-GR" sz="23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Βασικές </a:t>
            </a:r>
            <a:r>
              <a:rPr lang="en-US" sz="23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Κα</a:t>
            </a:r>
            <a:r>
              <a:rPr lang="en-US" sz="2399" b="1" dirty="0" err="1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τηγορίες</a:t>
            </a:r>
            <a:r>
              <a:rPr lang="en-US" sz="2399" b="1" dirty="0" smtClean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2399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επιλέξιμων δαπανών: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8757" y="7605958"/>
            <a:ext cx="291726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l-GR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Παραγωγικός &amp; Μηχανολογικός Ε</a:t>
            </a:r>
            <a:r>
              <a:rPr lang="en-US" sz="1800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ξοπλισμός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53331" y="7588326"/>
            <a:ext cx="244420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l-GR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Κτίρια, Εγκαταστάσεις </a:t>
            </a:r>
            <a:r>
              <a:rPr lang="en-US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&amp; </a:t>
            </a:r>
            <a:r>
              <a:rPr lang="el-GR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Π</a:t>
            </a:r>
            <a:r>
              <a:rPr lang="el-GR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εριβάλλων χώρος </a:t>
            </a:r>
            <a:endParaRPr lang="en-US" sz="1800" u="none" strike="noStrike" dirty="0">
              <a:solidFill>
                <a:srgbClr val="0C306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87491" y="7605958"/>
            <a:ext cx="227528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Ψηφιακή αναβάθμιση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24358" y="7644340"/>
            <a:ext cx="2667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Συστήματα πιστοποίησης </a:t>
            </a: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ποιότητας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90961" y="7605958"/>
            <a:ext cx="255464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l-GR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Μισθολογικό κόστος Νεοπροσλαμβανόμενου Προσωπικού</a:t>
            </a:r>
            <a:endParaRPr lang="en-US" sz="1800" u="none" strike="noStrike" dirty="0">
              <a:solidFill>
                <a:srgbClr val="0C306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30634" y="2277891"/>
            <a:ext cx="3603366" cy="355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Όρ</a:t>
            </a:r>
            <a:r>
              <a:rPr lang="en-US" sz="2199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οι / προϋποθέσεις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1820" y="731142"/>
            <a:ext cx="16615510" cy="40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7"/>
              </a:lnSpc>
            </a:pPr>
            <a:r>
              <a:rPr lang="en-US" sz="2997" b="1" dirty="0">
                <a:solidFill>
                  <a:srgbClr val="0C306D"/>
                </a:solidFill>
                <a:latin typeface="Ubuntu Bold"/>
                <a:ea typeface="Ubuntu Bold"/>
                <a:cs typeface="Ubuntu Bold"/>
                <a:sym typeface="Ubuntu Bold"/>
              </a:rPr>
              <a:t>Ενίσχυση ΜΜΕ στους τομείς της Στρατηγικής Έξυπνης Εξειδίκευσης (RIS3)</a:t>
            </a:r>
          </a:p>
        </p:txBody>
      </p:sp>
      <p:grpSp>
        <p:nvGrpSpPr>
          <p:cNvPr id="21" name="Group 2">
            <a:extLst>
              <a:ext uri="{FF2B5EF4-FFF2-40B4-BE49-F238E27FC236}">
                <a16:creationId xmlns:a16="http://schemas.microsoft.com/office/drawing/2014/main" id="{66FC2FE8-B1B5-5B81-4A6F-42730DBAA25E}"/>
              </a:ext>
            </a:extLst>
          </p:cNvPr>
          <p:cNvGrpSpPr/>
          <p:nvPr/>
        </p:nvGrpSpPr>
        <p:grpSpPr>
          <a:xfrm>
            <a:off x="-5545" y="0"/>
            <a:ext cx="311468" cy="10287000"/>
            <a:chOff x="0" y="0"/>
            <a:chExt cx="812800" cy="2865814"/>
          </a:xfrm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0977CA23-1FE5-7917-8A83-41225863DBD9}"/>
                </a:ext>
              </a:extLst>
            </p:cNvPr>
            <p:cNvSpPr/>
            <p:nvPr/>
          </p:nvSpPr>
          <p:spPr>
            <a:xfrm>
              <a:off x="0" y="0"/>
              <a:ext cx="812800" cy="2865814"/>
            </a:xfrm>
            <a:custGeom>
              <a:avLst/>
              <a:gdLst/>
              <a:ahLst/>
              <a:cxnLst/>
              <a:rect l="l" t="t" r="r" b="b"/>
              <a:pathLst>
                <a:path w="812800" h="2865814">
                  <a:moveTo>
                    <a:pt x="0" y="0"/>
                  </a:moveTo>
                  <a:lnTo>
                    <a:pt x="812800" y="0"/>
                  </a:lnTo>
                  <a:lnTo>
                    <a:pt x="812800" y="2865814"/>
                  </a:lnTo>
                  <a:lnTo>
                    <a:pt x="0" y="2865814"/>
                  </a:lnTo>
                  <a:close/>
                </a:path>
              </a:pathLst>
            </a:custGeom>
            <a:solidFill>
              <a:srgbClr val="0C306D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2029D24F-C987-18FA-085F-A3B82F11443F}"/>
                </a:ext>
              </a:extLst>
            </p:cNvPr>
            <p:cNvSpPr txBox="1"/>
            <p:nvPr/>
          </p:nvSpPr>
          <p:spPr>
            <a:xfrm>
              <a:off x="0" y="-57150"/>
              <a:ext cx="812800" cy="2922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dirty="0"/>
            </a:p>
          </p:txBody>
        </p:sp>
      </p:grpSp>
      <p:sp>
        <p:nvSpPr>
          <p:cNvPr id="4" name="TextBox 17">
            <a:extLst>
              <a:ext uri="{FF2B5EF4-FFF2-40B4-BE49-F238E27FC236}">
                <a16:creationId xmlns:a16="http://schemas.microsoft.com/office/drawing/2014/main" id="{CEE76E28-3C5D-2EC6-8872-8D0CFD944B97}"/>
              </a:ext>
            </a:extLst>
          </p:cNvPr>
          <p:cNvSpPr txBox="1"/>
          <p:nvPr/>
        </p:nvSpPr>
        <p:spPr>
          <a:xfrm>
            <a:off x="14782800" y="9555858"/>
            <a:ext cx="369614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l-GR" sz="1800" u="none" strike="noStrike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*7% έμμεσες δαπάνες κ.</a:t>
            </a:r>
            <a:r>
              <a:rPr lang="el-GR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ά.</a:t>
            </a:r>
            <a:endParaRPr lang="en-US" sz="1800" u="none" strike="noStrike" dirty="0">
              <a:solidFill>
                <a:srgbClr val="0C306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DA130F40-CE2A-1EF2-7286-996B4BEC9D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8"/>
          <a:stretch/>
        </p:blipFill>
        <p:spPr>
          <a:xfrm>
            <a:off x="3660329" y="5129356"/>
            <a:ext cx="2018582" cy="2344494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FFD4A31E-8B0F-5F64-565E-A94A5A262D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15887" r="31664" b="23331"/>
          <a:stretch/>
        </p:blipFill>
        <p:spPr>
          <a:xfrm>
            <a:off x="12107917" y="5821352"/>
            <a:ext cx="2148108" cy="1766974"/>
          </a:xfrm>
          <a:prstGeom prst="rect">
            <a:avLst/>
          </a:prstGeom>
        </p:spPr>
      </p:pic>
      <p:sp>
        <p:nvSpPr>
          <p:cNvPr id="31" name="TextBox 17">
            <a:extLst>
              <a:ext uri="{FF2B5EF4-FFF2-40B4-BE49-F238E27FC236}">
                <a16:creationId xmlns:a16="http://schemas.microsoft.com/office/drawing/2014/main" id="{F68F9714-E415-C890-82F8-81A583A8950E}"/>
              </a:ext>
            </a:extLst>
          </p:cNvPr>
          <p:cNvSpPr txBox="1"/>
          <p:nvPr/>
        </p:nvSpPr>
        <p:spPr>
          <a:xfrm>
            <a:off x="12147867" y="7676690"/>
            <a:ext cx="2335440" cy="607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l-GR" dirty="0">
                <a:solidFill>
                  <a:srgbClr val="0C306D"/>
                </a:solidFill>
                <a:latin typeface="Ubuntu"/>
                <a:ea typeface="Ubuntu"/>
                <a:cs typeface="Ubuntu"/>
                <a:sym typeface="Ubuntu"/>
              </a:rPr>
              <a:t>Ηλεκτρικά μεταφορικά μέσα</a:t>
            </a:r>
            <a:endParaRPr lang="en-US" sz="1800" u="none" strike="noStrike" dirty="0">
              <a:solidFill>
                <a:srgbClr val="0C306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1555</Words>
  <Application>Microsoft Office PowerPoint</Application>
  <PresentationFormat>Προσαρμογή</PresentationFormat>
  <Paragraphs>187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1" baseType="lpstr">
      <vt:lpstr>Calibri</vt:lpstr>
      <vt:lpstr>Arial</vt:lpstr>
      <vt:lpstr>Canva Sans Bold</vt:lpstr>
      <vt:lpstr>Canva Sans</vt:lpstr>
      <vt:lpstr>Times New Roman</vt:lpstr>
      <vt:lpstr>Ubuntu</vt:lpstr>
      <vt:lpstr>Ubuntu Bold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Επιχειρηματικότητα Παρουσίαση</dc:title>
  <dc:creator>kerasia seiragaki</dc:creator>
  <cp:lastModifiedBy>ΓΡΑΒΒΑΝΗ ΠΟΛΥΤΙΜΗ</cp:lastModifiedBy>
  <cp:revision>39</cp:revision>
  <cp:lastPrinted>2025-05-12T05:49:01Z</cp:lastPrinted>
  <dcterms:created xsi:type="dcterms:W3CDTF">2006-08-16T00:00:00Z</dcterms:created>
  <dcterms:modified xsi:type="dcterms:W3CDTF">2025-05-12T05:57:01Z</dcterms:modified>
  <dc:identifier>DAGjR3OFc1k</dc:identifier>
</cp:coreProperties>
</file>