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95FC1-14C0-4587-A915-EE1AA2CBB65F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CCAF4-B58C-416F-975D-6F095CC2D5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10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49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982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493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6161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2393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4449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197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15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061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14407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0683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AFB71-1C71-4978-BB05-9742C4DB277C}" type="datetimeFigureOut">
              <a:rPr lang="el-GR" smtClean="0"/>
              <a:t>6/2/2024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62F2E-CCA9-450B-8BD9-640EE0ACE4B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4717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871932" y="2331709"/>
            <a:ext cx="4977442" cy="1349956"/>
          </a:xfrm>
          <a:noFill/>
        </p:spPr>
        <p:txBody>
          <a:bodyPr>
            <a:noAutofit/>
          </a:bodyPr>
          <a:lstStyle/>
          <a:p>
            <a:r>
              <a:rPr lang="el-GR" b="1" dirty="0" smtClean="0">
                <a:solidFill>
                  <a:schemeClr val="accent5">
                    <a:lumMod val="75000"/>
                  </a:schemeClr>
                </a:solidFill>
              </a:rPr>
              <a:t>ΠΡΟΓΡΑΜΜΑ </a:t>
            </a:r>
          </a:p>
          <a:p>
            <a:r>
              <a:rPr lang="el-GR" b="1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el-GR" b="1" dirty="0">
                <a:solidFill>
                  <a:schemeClr val="accent5">
                    <a:lumMod val="75000"/>
                  </a:schemeClr>
                </a:solidFill>
              </a:rPr>
              <a:t>ΘΕΣΣΑΛΙΑ» </a:t>
            </a:r>
            <a:r>
              <a:rPr lang="el-GR" b="1" dirty="0" smtClean="0">
                <a:solidFill>
                  <a:schemeClr val="accent5">
                    <a:lumMod val="75000"/>
                  </a:schemeClr>
                </a:solidFill>
              </a:rPr>
              <a:t>2021-2027</a:t>
            </a:r>
          </a:p>
          <a:p>
            <a:endParaRPr lang="el-GR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l-GR" b="1" dirty="0" smtClean="0">
                <a:solidFill>
                  <a:srgbClr val="FF0000"/>
                </a:solidFill>
              </a:rPr>
              <a:t>ΟΛΟΚΛΗΡΩΜΕΝΕΣ ΧΩΡΙΚΕΣ ΠΑΡΕΜΒΑΣΕΙΣ</a:t>
            </a:r>
          </a:p>
          <a:p>
            <a:endParaRPr lang="el-GR" b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8" name="Εικόνα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47" y="91775"/>
            <a:ext cx="802256" cy="8096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9393" y="881498"/>
            <a:ext cx="191430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050" b="1" dirty="0"/>
              <a:t>ΕΛΛΗΝΙΚΗ ΔΗΜΟΚΡΑΤΙΑ</a:t>
            </a:r>
          </a:p>
          <a:p>
            <a:pPr algn="ctr"/>
            <a:r>
              <a:rPr lang="el-GR" sz="1050" b="1" dirty="0"/>
              <a:t>ΠΕΡΙΦΕΡΕΙΑ ΘΕΣΣΑΛΙΑΣ</a:t>
            </a:r>
          </a:p>
          <a:p>
            <a:pPr algn="ctr"/>
            <a:r>
              <a:rPr lang="el-GR" sz="1050" b="1" dirty="0"/>
              <a:t>ΕΙΔΙΚΗ ΥΠΗΡΕΣΙΑ ΔΙΑΧΕΙΡΙΣΗΣ</a:t>
            </a:r>
          </a:p>
          <a:p>
            <a:pPr algn="ctr"/>
            <a:r>
              <a:rPr lang="el-GR" sz="1050" b="1" dirty="0"/>
              <a:t>ΠΡΟΓΡΑΜΜΑΤΟΣ «ΘΕΣΣΑΛΙΑ»</a:t>
            </a: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3374"/>
            <a:ext cx="9144000" cy="849194"/>
          </a:xfrm>
          <a:prstGeom prst="rect">
            <a:avLst/>
          </a:prstGeom>
        </p:spPr>
      </p:pic>
      <p:sp>
        <p:nvSpPr>
          <p:cNvPr id="12" name="Στρογγυλεμένο ορθογώνιο 11"/>
          <p:cNvSpPr/>
          <p:nvPr/>
        </p:nvSpPr>
        <p:spPr>
          <a:xfrm>
            <a:off x="1552754" y="1808834"/>
            <a:ext cx="5814204" cy="3269411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67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1294434" y="2036584"/>
            <a:ext cx="8047974" cy="26850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sz="2400" b="1" u="sng" dirty="0">
                <a:solidFill>
                  <a:schemeClr val="accent5">
                    <a:lumMod val="75000"/>
                  </a:schemeClr>
                </a:solidFill>
              </a:rPr>
              <a:t>Δράσεις ΕΤΠΑ ΣΒΑΑ </a:t>
            </a:r>
            <a:r>
              <a:rPr lang="el-GR" sz="2400" b="1" u="sng" dirty="0" smtClean="0">
                <a:solidFill>
                  <a:schemeClr val="accent5">
                    <a:lumMod val="75000"/>
                  </a:schemeClr>
                </a:solidFill>
              </a:rPr>
              <a:t>Τρικάλων </a:t>
            </a:r>
            <a:r>
              <a:rPr lang="el-GR" sz="2400" b="1" u="sng" dirty="0">
                <a:solidFill>
                  <a:schemeClr val="accent5">
                    <a:lumMod val="75000"/>
                  </a:schemeClr>
                </a:solidFill>
              </a:rPr>
              <a:t>(μεταφερόμενα έργα</a:t>
            </a:r>
            <a:r>
              <a:rPr lang="el-GR" sz="2400" b="1" u="sng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r>
              <a:rPr lang="el-GR" sz="2400" dirty="0" smtClean="0">
                <a:solidFill>
                  <a:schemeClr val="accent5">
                    <a:lumMod val="75000"/>
                  </a:schemeClr>
                </a:solidFill>
              </a:rPr>
              <a:t>Π/Υ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el-GR" sz="24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l-GR" sz="2400" b="1" dirty="0" smtClean="0">
                <a:solidFill>
                  <a:schemeClr val="accent5">
                    <a:lumMod val="75000"/>
                  </a:schemeClr>
                </a:solidFill>
              </a:rPr>
              <a:t>1.200.000 </a:t>
            </a:r>
            <a:r>
              <a:rPr lang="el-GR" sz="2400" b="1" dirty="0">
                <a:solidFill>
                  <a:schemeClr val="accent5">
                    <a:lumMod val="75000"/>
                  </a:schemeClr>
                </a:solidFill>
              </a:rPr>
              <a:t>€</a:t>
            </a:r>
          </a:p>
          <a:p>
            <a:r>
              <a:rPr lang="el-GR" sz="2400" dirty="0" smtClean="0">
                <a:solidFill>
                  <a:schemeClr val="accent5">
                    <a:lumMod val="75000"/>
                  </a:schemeClr>
                </a:solidFill>
              </a:rPr>
              <a:t>Έναρξη: </a:t>
            </a:r>
            <a:r>
              <a:rPr lang="el-GR" sz="2400" b="1" dirty="0">
                <a:solidFill>
                  <a:schemeClr val="accent5">
                    <a:lumMod val="75000"/>
                  </a:schemeClr>
                </a:solidFill>
              </a:rPr>
              <a:t>Α΄ τετράμηνο 2024</a:t>
            </a:r>
          </a:p>
          <a:p>
            <a:r>
              <a:rPr lang="el-GR" sz="2400" dirty="0" smtClean="0">
                <a:solidFill>
                  <a:schemeClr val="accent5">
                    <a:lumMod val="75000"/>
                  </a:schemeClr>
                </a:solidFill>
              </a:rPr>
              <a:t>Λήξη: </a:t>
            </a:r>
            <a:r>
              <a:rPr lang="el-GR" sz="2400" dirty="0">
                <a:solidFill>
                  <a:schemeClr val="accent5">
                    <a:lumMod val="75000"/>
                  </a:schemeClr>
                </a:solidFill>
              </a:rPr>
              <a:t>B΄ Τετράμηνο 2024</a:t>
            </a:r>
          </a:p>
          <a:p>
            <a:r>
              <a:rPr lang="el-GR" sz="2400" dirty="0">
                <a:solidFill>
                  <a:schemeClr val="accent5">
                    <a:lumMod val="75000"/>
                  </a:schemeClr>
                </a:solidFill>
              </a:rPr>
              <a:t>Δικαιούχος: </a:t>
            </a:r>
            <a:r>
              <a:rPr lang="el-GR" sz="2400" b="1" dirty="0">
                <a:solidFill>
                  <a:schemeClr val="accent5">
                    <a:lumMod val="75000"/>
                  </a:schemeClr>
                </a:solidFill>
              </a:rPr>
              <a:t>Δήμος </a:t>
            </a:r>
            <a:r>
              <a:rPr lang="el-GR" sz="2400" b="1" dirty="0" err="1" smtClean="0">
                <a:solidFill>
                  <a:schemeClr val="accent5">
                    <a:lumMod val="75000"/>
                  </a:schemeClr>
                </a:solidFill>
              </a:rPr>
              <a:t>Τρικκαίων</a:t>
            </a:r>
            <a:r>
              <a:rPr lang="el-GR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l-GR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l-GR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l-GR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286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1298511" y="2029781"/>
            <a:ext cx="8047974" cy="26850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l-GR" sz="2400" b="1" u="sng" dirty="0">
                <a:solidFill>
                  <a:schemeClr val="accent5">
                    <a:lumMod val="75000"/>
                  </a:schemeClr>
                </a:solidFill>
              </a:rPr>
              <a:t>Δράσεις ΕΤΠΑ ΣΒΑΑ </a:t>
            </a:r>
            <a:r>
              <a:rPr lang="el-GR" sz="2400" b="1" u="sng" dirty="0" smtClean="0">
                <a:solidFill>
                  <a:schemeClr val="accent5">
                    <a:lumMod val="75000"/>
                  </a:schemeClr>
                </a:solidFill>
              </a:rPr>
              <a:t>Τρικάλων (έργα </a:t>
            </a:r>
            <a:r>
              <a:rPr lang="en-US" sz="2400" b="1" u="sng" dirty="0" smtClean="0">
                <a:solidFill>
                  <a:schemeClr val="accent5">
                    <a:lumMod val="75000"/>
                  </a:schemeClr>
                </a:solidFill>
              </a:rPr>
              <a:t>phasing</a:t>
            </a:r>
            <a:r>
              <a:rPr lang="el-GR" sz="2400" b="1" u="sng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</a:p>
          <a:p>
            <a:r>
              <a:rPr lang="el-GR" sz="2400" dirty="0" smtClean="0">
                <a:solidFill>
                  <a:schemeClr val="accent5">
                    <a:lumMod val="75000"/>
                  </a:schemeClr>
                </a:solidFill>
              </a:rPr>
              <a:t>Π/Υ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el-GR" sz="24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2.6</a:t>
            </a:r>
            <a:r>
              <a:rPr lang="el-GR" sz="2400" b="1" dirty="0" smtClean="0">
                <a:solidFill>
                  <a:schemeClr val="accent5">
                    <a:lumMod val="75000"/>
                  </a:schemeClr>
                </a:solidFill>
              </a:rPr>
              <a:t>00.000 </a:t>
            </a:r>
            <a:r>
              <a:rPr lang="el-GR" sz="2400" b="1" dirty="0">
                <a:solidFill>
                  <a:schemeClr val="accent5">
                    <a:lumMod val="75000"/>
                  </a:schemeClr>
                </a:solidFill>
              </a:rPr>
              <a:t>€</a:t>
            </a:r>
          </a:p>
          <a:p>
            <a:r>
              <a:rPr lang="el-GR" sz="2400" dirty="0" smtClean="0">
                <a:solidFill>
                  <a:schemeClr val="accent5">
                    <a:lumMod val="75000"/>
                  </a:schemeClr>
                </a:solidFill>
              </a:rPr>
              <a:t>Έναρξη: </a:t>
            </a:r>
            <a:r>
              <a:rPr lang="el-GR" sz="2400" b="1" dirty="0">
                <a:solidFill>
                  <a:schemeClr val="accent5">
                    <a:lumMod val="75000"/>
                  </a:schemeClr>
                </a:solidFill>
              </a:rPr>
              <a:t>Α΄ τετράμηνο 2024</a:t>
            </a:r>
          </a:p>
          <a:p>
            <a:r>
              <a:rPr lang="el-GR" sz="2400" dirty="0" smtClean="0">
                <a:solidFill>
                  <a:schemeClr val="accent5">
                    <a:lumMod val="75000"/>
                  </a:schemeClr>
                </a:solidFill>
              </a:rPr>
              <a:t>Λήξη: </a:t>
            </a:r>
            <a:r>
              <a:rPr lang="el-GR" sz="2400" dirty="0">
                <a:solidFill>
                  <a:schemeClr val="accent5">
                    <a:lumMod val="75000"/>
                  </a:schemeClr>
                </a:solidFill>
              </a:rPr>
              <a:t>B΄ Τετράμηνο 2024</a:t>
            </a:r>
          </a:p>
          <a:p>
            <a:r>
              <a:rPr lang="el-GR" sz="2400" dirty="0">
                <a:solidFill>
                  <a:schemeClr val="accent5">
                    <a:lumMod val="75000"/>
                  </a:schemeClr>
                </a:solidFill>
              </a:rPr>
              <a:t>Δικαιούχος: </a:t>
            </a:r>
            <a:r>
              <a:rPr lang="el-GR" sz="2400" b="1" dirty="0">
                <a:solidFill>
                  <a:schemeClr val="accent5">
                    <a:lumMod val="75000"/>
                  </a:schemeClr>
                </a:solidFill>
              </a:rPr>
              <a:t>Δήμος </a:t>
            </a:r>
            <a:r>
              <a:rPr lang="el-GR" sz="2400" b="1" dirty="0" err="1" smtClean="0">
                <a:solidFill>
                  <a:schemeClr val="accent5">
                    <a:lumMod val="75000"/>
                  </a:schemeClr>
                </a:solidFill>
              </a:rPr>
              <a:t>Τρικκαίων</a:t>
            </a:r>
            <a:r>
              <a:rPr lang="el-GR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l-GR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l-GR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l-GR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02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763675" y="2003887"/>
            <a:ext cx="7940378" cy="364641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53498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l-GR" sz="24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Δράσεις ΕΤΠΑ ΣΒΑΑ </a:t>
            </a:r>
            <a:r>
              <a:rPr kumimoji="0" lang="el-G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Τρικάλων (</a:t>
            </a:r>
            <a:r>
              <a:rPr lang="el-GR" sz="2400" b="1" u="sng" dirty="0" smtClean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νέα</a:t>
            </a:r>
            <a:r>
              <a:rPr kumimoji="0" lang="el-G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l-GR" sz="2400" b="1" i="0" u="sng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έργα</a:t>
            </a:r>
            <a:r>
              <a:rPr kumimoji="0" lang="el-GR" sz="2400" b="1" i="0" u="sng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)</a:t>
            </a:r>
          </a:p>
          <a:p>
            <a:pPr marL="534988" lvl="0" indent="0">
              <a:buNone/>
            </a:pP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Αφορά στα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έργα που θα προκύψουν μετά την υποβολή και έγκριση της Στρατηγικής ΒΑΑ του Δήμου </a:t>
            </a:r>
            <a:r>
              <a:rPr lang="el-GR" sz="2400" dirty="0" err="1" smtClean="0">
                <a:solidFill>
                  <a:srgbClr val="4472C4">
                    <a:lumMod val="75000"/>
                  </a:srgbClr>
                </a:solidFill>
              </a:rPr>
              <a:t>Τρικκαίων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,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σε συνέχεια της με </a:t>
            </a:r>
            <a:r>
              <a:rPr lang="el-GR" sz="2400" dirty="0" err="1">
                <a:solidFill>
                  <a:srgbClr val="4472C4">
                    <a:lumMod val="75000"/>
                  </a:srgbClr>
                </a:solidFill>
              </a:rPr>
              <a:t>αρ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. </a:t>
            </a:r>
            <a:r>
              <a:rPr lang="el-GR" sz="2400" dirty="0" err="1" smtClean="0">
                <a:solidFill>
                  <a:srgbClr val="4472C4">
                    <a:lumMod val="75000"/>
                  </a:srgbClr>
                </a:solidFill>
              </a:rPr>
              <a:t>πρ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.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4381/10-07-2023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Πρόσκλησης.</a:t>
            </a:r>
            <a:endParaRPr kumimoji="0" lang="el-GR" sz="24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 marL="877888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Π/Υ</a:t>
            </a:r>
            <a:r>
              <a:rPr lang="en-US" sz="2400" dirty="0" smtClean="0">
                <a:solidFill>
                  <a:srgbClr val="4472C4">
                    <a:lumMod val="75000"/>
                  </a:srgbClr>
                </a:solidFill>
              </a:rPr>
              <a:t>: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n-US" sz="2400" b="1" dirty="0" smtClean="0">
                <a:solidFill>
                  <a:srgbClr val="4472C4">
                    <a:lumMod val="75000"/>
                  </a:srgbClr>
                </a:solidFill>
              </a:rPr>
              <a:t>16.2</a:t>
            </a:r>
            <a:r>
              <a:rPr lang="el-GR" sz="2400" b="1" dirty="0" smtClean="0">
                <a:solidFill>
                  <a:srgbClr val="4472C4">
                    <a:lumMod val="75000"/>
                  </a:srgbClr>
                </a:solidFill>
              </a:rPr>
              <a:t>00.000 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</a:rPr>
              <a:t>€</a:t>
            </a:r>
          </a:p>
          <a:p>
            <a:pPr marL="877888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Έναρξη : 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</a:rPr>
              <a:t>Β΄ τετράμηνο 2024</a:t>
            </a:r>
          </a:p>
          <a:p>
            <a:pPr marL="877888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Λήξη: </a:t>
            </a:r>
            <a:r>
              <a:rPr lang="el-GR" sz="2400" dirty="0" smtClean="0">
                <a:solidFill>
                  <a:schemeClr val="accent5">
                    <a:lumMod val="75000"/>
                  </a:schemeClr>
                </a:solidFill>
              </a:rPr>
              <a:t>Γ</a:t>
            </a:r>
            <a:r>
              <a:rPr lang="el-GR" sz="2400" dirty="0">
                <a:solidFill>
                  <a:schemeClr val="accent5">
                    <a:lumMod val="75000"/>
                  </a:schemeClr>
                </a:solidFill>
              </a:rPr>
              <a:t>΄</a:t>
            </a:r>
            <a:r>
              <a:rPr lang="el-GR" sz="24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l-GR" sz="2400" dirty="0">
                <a:solidFill>
                  <a:schemeClr val="accent5">
                    <a:lumMod val="75000"/>
                  </a:schemeClr>
                </a:solidFill>
              </a:rPr>
              <a:t>Τετράμηνο 2024</a:t>
            </a:r>
          </a:p>
          <a:p>
            <a:pPr marL="877888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Δικαιούχος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: 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</a:rPr>
              <a:t>Δήμος </a:t>
            </a:r>
            <a:r>
              <a:rPr lang="el-GR" sz="2400" b="1" dirty="0" err="1" smtClean="0">
                <a:solidFill>
                  <a:srgbClr val="4472C4">
                    <a:lumMod val="75000"/>
                  </a:srgbClr>
                </a:solidFill>
              </a:rPr>
              <a:t>Τρικκαίων</a:t>
            </a:r>
            <a:endParaRPr lang="el-GR" sz="2400" b="1" dirty="0">
              <a:solidFill>
                <a:srgbClr val="4472C4">
                  <a:lumMod val="75000"/>
                </a:srgb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755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548013" y="2003887"/>
            <a:ext cx="7845489" cy="321053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58863" lvl="0" indent="-342900">
              <a:buNone/>
            </a:pPr>
            <a:r>
              <a:rPr lang="el-GR" sz="2400" b="1" u="sng" dirty="0">
                <a:solidFill>
                  <a:srgbClr val="4472C4">
                    <a:lumMod val="75000"/>
                  </a:srgbClr>
                </a:solidFill>
              </a:rPr>
              <a:t>Λοιπές Δράσεις ΕΤΠΑ  </a:t>
            </a:r>
            <a:r>
              <a:rPr lang="el-GR" sz="2400" b="1" u="sng" dirty="0" err="1">
                <a:solidFill>
                  <a:srgbClr val="4472C4">
                    <a:lumMod val="75000"/>
                  </a:srgbClr>
                </a:solidFill>
              </a:rPr>
              <a:t>επικαιροποιημένων</a:t>
            </a:r>
            <a:r>
              <a:rPr lang="el-GR" sz="2400" b="1" u="sng" dirty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l-GR" sz="2400" b="1" u="sng" dirty="0" smtClean="0">
                <a:solidFill>
                  <a:srgbClr val="4472C4">
                    <a:lumMod val="75000"/>
                  </a:srgbClr>
                </a:solidFill>
              </a:rPr>
              <a:t>ΟΧΕ</a:t>
            </a:r>
          </a:p>
          <a:p>
            <a:pPr marL="715963" lvl="0" indent="0">
              <a:buNone/>
            </a:pP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Αφορά στα έργα / δράσεις που θα προκύψουν κατόπιν κατάλληλης </a:t>
            </a:r>
            <a:r>
              <a:rPr lang="el-GR" sz="2400" dirty="0" err="1">
                <a:solidFill>
                  <a:srgbClr val="4472C4">
                    <a:lumMod val="75000"/>
                  </a:srgbClr>
                </a:solidFill>
              </a:rPr>
              <a:t>επικαιροποίησης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 των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εγκεκριμένων Στρατηγικών ΟΧΕ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της Προγραμματικής Περιόδου 2014-2020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στην </a:t>
            </a:r>
            <a:r>
              <a:rPr lang="el-GR" sz="2400" b="1" dirty="0" smtClean="0">
                <a:solidFill>
                  <a:srgbClr val="4472C4">
                    <a:lumMod val="75000"/>
                  </a:srgbClr>
                </a:solidFill>
              </a:rPr>
              <a:t>Περιοχή 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</a:rPr>
              <a:t>των Βορείων </a:t>
            </a:r>
            <a:r>
              <a:rPr lang="el-GR" sz="2400" b="1" dirty="0" err="1">
                <a:solidFill>
                  <a:srgbClr val="4472C4">
                    <a:lumMod val="75000"/>
                  </a:srgbClr>
                </a:solidFill>
              </a:rPr>
              <a:t>Σποράδων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και στη 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</a:rPr>
              <a:t>Διαδρομή Πολιτισμού – Τουρισμού στη Θεσσαλία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.</a:t>
            </a:r>
            <a:endParaRPr kumimoji="0" lang="el-GR" sz="24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 marL="1058863" indent="-342900">
              <a:defRPr/>
            </a:pP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Έναρξη </a:t>
            </a: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: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Γ΄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τετράμηνο 2024</a:t>
            </a:r>
          </a:p>
          <a:p>
            <a:pPr marL="1058863" indent="-342900"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Λήξη: Α΄ 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Τετράμηνο </a:t>
            </a: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2025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l-GR" sz="20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223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548013" y="1714401"/>
            <a:ext cx="7974885" cy="428070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0" indent="0">
              <a:buNone/>
            </a:pPr>
            <a:r>
              <a:rPr lang="el-GR" sz="2400" b="1" u="sng" dirty="0">
                <a:solidFill>
                  <a:srgbClr val="4472C4">
                    <a:lumMod val="75000"/>
                  </a:srgbClr>
                </a:solidFill>
              </a:rPr>
              <a:t>Δράσεις ΕΤΠΑ νέων </a:t>
            </a:r>
            <a:r>
              <a:rPr lang="el-GR" sz="2400" b="1" u="sng" dirty="0" smtClean="0">
                <a:solidFill>
                  <a:srgbClr val="4472C4">
                    <a:lumMod val="75000"/>
                  </a:srgbClr>
                </a:solidFill>
              </a:rPr>
              <a:t>ΟΧΕ</a:t>
            </a:r>
          </a:p>
          <a:p>
            <a:pPr marL="715963" lvl="0" indent="0">
              <a:buNone/>
            </a:pP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Αφορά στα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έργα/δράσεις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που θα προκύψουν από την εκπόνηση ΟΧΕ σε περιοχές που </a:t>
            </a:r>
            <a:r>
              <a:rPr lang="el-GR" sz="2400" b="1" dirty="0">
                <a:solidFill>
                  <a:srgbClr val="4472C4">
                    <a:lumMod val="75000"/>
                  </a:srgbClr>
                </a:solidFill>
              </a:rPr>
              <a:t>καταγράφουν αναπτυξιακή υστέρηση, μείωση πληθυσμού και ύπαρξη σημαντικών εμποδίων ανάπτυξης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. </a:t>
            </a:r>
            <a:endParaRPr lang="el-GR" sz="2400" dirty="0" smtClean="0">
              <a:solidFill>
                <a:srgbClr val="4472C4">
                  <a:lumMod val="75000"/>
                </a:srgbClr>
              </a:solidFill>
            </a:endParaRPr>
          </a:p>
          <a:p>
            <a:pPr marL="715963" lvl="0" indent="0">
              <a:buNone/>
            </a:pP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Προτεραιότητα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θα δοθεί στις ορεινές και μειονεκτικές περιοχές και στις λειτουργικές περιοχές αστικού και αγροτικού χώρου, καθώς και σε περιοχές που διαθέτουν αξιόλογους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φυσικούς/πολιτιστικούς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πόρους με δυνατότητες αξιοποίησης, στοχεύοντας στην ανάπτυξη θέσεων εργασίας. </a:t>
            </a:r>
            <a:endParaRPr lang="el-GR" sz="2400" dirty="0" smtClean="0">
              <a:solidFill>
                <a:srgbClr val="4472C4">
                  <a:lumMod val="75000"/>
                </a:srgbClr>
              </a:solidFill>
            </a:endParaRPr>
          </a:p>
          <a:p>
            <a:pPr marL="715963" lvl="0" indent="0">
              <a:buNone/>
            </a:pPr>
            <a:r>
              <a:rPr lang="el-GR" sz="2400" b="1" dirty="0" smtClean="0">
                <a:solidFill>
                  <a:srgbClr val="4472C4">
                    <a:lumMod val="75000"/>
                  </a:srgbClr>
                </a:solidFill>
              </a:rPr>
              <a:t>Στάδιο: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κατάρτιση  Κριτηρίων Επιλογής Περιοχών </a:t>
            </a:r>
            <a:endParaRPr lang="el-GR" sz="2400" dirty="0" smtClean="0">
              <a:solidFill>
                <a:srgbClr val="4472C4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69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Υπότιτλος 2"/>
          <p:cNvSpPr>
            <a:spLocks noGrp="1"/>
          </p:cNvSpPr>
          <p:nvPr>
            <p:ph idx="1"/>
          </p:nvPr>
        </p:nvSpPr>
        <p:spPr>
          <a:xfrm>
            <a:off x="548013" y="500583"/>
            <a:ext cx="8047974" cy="713236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ΠΡΟΤΕΡΑΙΟΤΗΤΑ 5 </a:t>
            </a:r>
          </a:p>
          <a:p>
            <a:pPr marL="0" indent="0" algn="ctr">
              <a:buNone/>
            </a:pPr>
            <a:r>
              <a:rPr lang="el-GR" b="1" dirty="0">
                <a:solidFill>
                  <a:srgbClr val="FF0000"/>
                </a:solidFill>
              </a:rPr>
              <a:t>ΟΛΟΚΛΗΡΩΜΕΝΕΣ ΧΩΡΙΚΕΣ ΠΑΡΕΜΒΑΣΕΙΣ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l-G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6004486"/>
            <a:ext cx="9144793" cy="853514"/>
          </a:xfrm>
          <a:prstGeom prst="rect">
            <a:avLst/>
          </a:prstGeom>
        </p:spPr>
      </p:pic>
      <p:sp>
        <p:nvSpPr>
          <p:cNvPr id="7" name="Υπότιτλος 2"/>
          <p:cNvSpPr txBox="1">
            <a:spLocks/>
          </p:cNvSpPr>
          <p:nvPr/>
        </p:nvSpPr>
        <p:spPr>
          <a:xfrm>
            <a:off x="548013" y="1524870"/>
            <a:ext cx="7767851" cy="390977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963" lvl="0" indent="0">
              <a:buNone/>
            </a:pPr>
            <a:r>
              <a:rPr lang="el-GR" sz="2400" b="1" u="sng" dirty="0">
                <a:solidFill>
                  <a:srgbClr val="4472C4">
                    <a:lumMod val="75000"/>
                  </a:srgbClr>
                </a:solidFill>
              </a:rPr>
              <a:t>Δράσεις ΕΤΠΑ νέων </a:t>
            </a:r>
            <a:r>
              <a:rPr lang="el-GR" sz="2400" b="1" u="sng" dirty="0" smtClean="0">
                <a:solidFill>
                  <a:srgbClr val="4472C4">
                    <a:lumMod val="75000"/>
                  </a:srgbClr>
                </a:solidFill>
              </a:rPr>
              <a:t>ΟΧΕ</a:t>
            </a:r>
          </a:p>
          <a:p>
            <a:pPr marL="715963" lvl="0" indent="0">
              <a:buNone/>
            </a:pP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Απαιτείται</a:t>
            </a:r>
            <a:r>
              <a:rPr lang="en-US" sz="2400" dirty="0" smtClean="0">
                <a:solidFill>
                  <a:srgbClr val="4472C4">
                    <a:lumMod val="75000"/>
                  </a:srgbClr>
                </a:solidFill>
              </a:rPr>
              <a:t>:</a:t>
            </a:r>
            <a:endParaRPr lang="el-GR" sz="2400" dirty="0" smtClean="0">
              <a:solidFill>
                <a:srgbClr val="4472C4">
                  <a:lumMod val="75000"/>
                </a:srgbClr>
              </a:solidFill>
            </a:endParaRPr>
          </a:p>
          <a:p>
            <a:pPr marL="1058863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Οριστικοποίηση κριτηρίων</a:t>
            </a:r>
            <a:r>
              <a:rPr lang="en-US" sz="2400" dirty="0" smtClean="0">
                <a:solidFill>
                  <a:srgbClr val="4472C4">
                    <a:lumMod val="75000"/>
                  </a:srgbClr>
                </a:solidFill>
              </a:rPr>
              <a:t>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επιλογής </a:t>
            </a:r>
            <a:r>
              <a:rPr lang="el-GR" sz="2400" dirty="0">
                <a:solidFill>
                  <a:srgbClr val="4472C4">
                    <a:lumMod val="75000"/>
                  </a:srgbClr>
                </a:solidFill>
              </a:rPr>
              <a:t>περιοχών εφαρμογής </a:t>
            </a: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ΟΧΕ </a:t>
            </a:r>
          </a:p>
          <a:p>
            <a:pPr marL="1058863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</a:rPr>
              <a:t>Έγκριση κριτηρίων από την Επιτροπή Παρακολούθησης του Προγράμματος  </a:t>
            </a:r>
          </a:p>
          <a:p>
            <a:pPr marL="715963" indent="0">
              <a:buNone/>
            </a:pPr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Χρονοδιάγραμμα Πρόσκλησης </a:t>
            </a:r>
          </a:p>
          <a:p>
            <a:pPr marL="1058863" indent="-342900"/>
            <a:r>
              <a:rPr lang="el-GR" sz="2400" dirty="0" smtClean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Έναρξη</a:t>
            </a: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: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Γ΄ </a:t>
            </a:r>
            <a:r>
              <a:rPr kumimoji="0" lang="el-GR" sz="24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τετράμηνο 2024</a:t>
            </a:r>
          </a:p>
          <a:p>
            <a:pPr marL="1058863" indent="-342900">
              <a:defRPr/>
            </a:pP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Λήξη: Α΄ 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Τετράμηνο </a:t>
            </a:r>
            <a:r>
              <a:rPr kumimoji="0" lang="el-G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665619348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366</TotalTime>
  <Words>319</Words>
  <Application>Microsoft Office PowerPoint</Application>
  <PresentationFormat>Προβολή στην οθόνη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ΝΑΣΤΟΥ ΑΓΛΑΙΑ</dc:creator>
  <cp:lastModifiedBy>ΓΡΑΒΒΑΝΗ ΠΟΛΥΤΙΜΗ</cp:lastModifiedBy>
  <cp:revision>72</cp:revision>
  <dcterms:created xsi:type="dcterms:W3CDTF">2022-11-10T09:54:54Z</dcterms:created>
  <dcterms:modified xsi:type="dcterms:W3CDTF">2024-02-06T15:56:13Z</dcterms:modified>
</cp:coreProperties>
</file>