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9" r:id="rId3"/>
    <p:sldId id="304" r:id="rId4"/>
    <p:sldId id="306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Μεσαίο στυλ 2 - Έμφαση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Μεσαίο στυλ 2 - Έμφαση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Μεσαίο στυλ 4 - Έμφαση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64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ΕΚΤ+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Σειρά 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Φύλλο1!$A$2:$A$5</c:f>
              <c:strCache>
                <c:ptCount val="4"/>
                <c:pt idx="0">
                  <c:v>ΚΑΤΑΝΟΜΗ ΕΚΤ+</c:v>
                </c:pt>
                <c:pt idx="1">
                  <c:v>ΣΥΝΟΛΟ ΠΡΟΣΚΛΗΣΕΩΝ 2023</c:v>
                </c:pt>
                <c:pt idx="2">
                  <c:v>ΣΥΝΟΛΟ ΕΝΤΑΞΕΩΝ</c:v>
                </c:pt>
                <c:pt idx="3">
                  <c:v>ΠΡΟΒΛΕΨΕΙΣ ΠΡΟΣΚΛΗΣΕΩΝ 2024</c:v>
                </c:pt>
              </c:strCache>
            </c:strRef>
          </c:cat>
          <c:val>
            <c:numRef>
              <c:f>Φύλλο1!$B$2:$B$5</c:f>
              <c:numCache>
                <c:formatCode>#,##0</c:formatCode>
                <c:ptCount val="4"/>
                <c:pt idx="0">
                  <c:v>140522500</c:v>
                </c:pt>
                <c:pt idx="1">
                  <c:v>59991668</c:v>
                </c:pt>
                <c:pt idx="2">
                  <c:v>59366129</c:v>
                </c:pt>
                <c:pt idx="3">
                  <c:v>37440000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7B-4764-BDEB-B04A9FD8F3B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639123920"/>
        <c:axId val="1639124336"/>
      </c:barChart>
      <c:catAx>
        <c:axId val="163912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639124336"/>
        <c:crosses val="autoZero"/>
        <c:auto val="1"/>
        <c:lblAlgn val="ctr"/>
        <c:lblOffset val="100"/>
        <c:noMultiLvlLbl val="0"/>
      </c:catAx>
      <c:valAx>
        <c:axId val="163912433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1639123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3105510" y="3762580"/>
            <a:ext cx="3338423" cy="1128597"/>
          </a:xfrm>
          <a:noFill/>
        </p:spPr>
        <p:txBody>
          <a:bodyPr>
            <a:normAutofit/>
          </a:bodyPr>
          <a:lstStyle/>
          <a:p>
            <a:r>
              <a:rPr lang="el-GR" sz="1600" b="1" dirty="0"/>
              <a:t>ΠΡΟΓΡΑΜΜΑ </a:t>
            </a:r>
          </a:p>
          <a:p>
            <a:r>
              <a:rPr lang="el-GR" sz="1600" b="1" dirty="0"/>
              <a:t> «ΘΕΣΣΑΛΙΑ» 2021-2027</a:t>
            </a:r>
          </a:p>
          <a:p>
            <a:r>
              <a:rPr lang="el-GR" sz="1600" b="1" dirty="0">
                <a:solidFill>
                  <a:schemeClr val="accent4"/>
                </a:solidFill>
              </a:rPr>
              <a:t>ΕΚΤ+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2" name="Στρογγυλεμένο ορθογώνιο 11"/>
          <p:cNvSpPr/>
          <p:nvPr/>
        </p:nvSpPr>
        <p:spPr>
          <a:xfrm>
            <a:off x="2708694" y="3132152"/>
            <a:ext cx="4037163" cy="2167860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326571" y="1369794"/>
            <a:ext cx="8077200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4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800" dirty="0"/>
                <a:t>Υποστήριξη παρεμβάσεων ισότιμης πρόσβασης </a:t>
              </a:r>
              <a:r>
                <a:rPr lang="el-GR" sz="2800" dirty="0" err="1"/>
                <a:t>ΑμεΑ</a:t>
              </a:r>
              <a:r>
                <a:rPr lang="el-GR" sz="2800" dirty="0"/>
                <a:t> και άλλες ειδικές εκπαιδευτικές ανάγκες στην ανώτατη εκπαίδευση</a:t>
              </a:r>
              <a:endParaRPr lang="el-GR" sz="28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28755" y="2878390"/>
            <a:ext cx="7773731" cy="260981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2.000.000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Δυνητικοί Δικαιούχοι: </a:t>
            </a:r>
            <a:r>
              <a:rPr lang="el-GR" sz="2400" b="1" dirty="0"/>
              <a:t>Πανεπιστήμιο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Φοιτητές και προσωπικό </a:t>
            </a:r>
            <a:r>
              <a:rPr lang="el-GR" sz="2400" dirty="0" err="1"/>
              <a:t>ΑμεΑ</a:t>
            </a:r>
            <a:r>
              <a:rPr lang="el-GR" sz="2400" dirty="0"/>
              <a:t> Πανεπιστημίου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2024</a:t>
            </a:r>
          </a:p>
          <a:p>
            <a:pPr>
              <a:lnSpc>
                <a:spcPct val="150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632923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8650" y="15829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793296" y="1580722"/>
            <a:ext cx="7557407" cy="1486043"/>
            <a:chOff x="394335" y="-79691"/>
            <a:chExt cx="5520690" cy="1211404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-79691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Ολοκληρωμένες δράσεις κοινωνικής ένταξης Υπηκόων τρίτων χωρών για διευκόλυνση πρόσβασης στην αγορά εργασίας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402771" y="3133939"/>
            <a:ext cx="8741229" cy="3245089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3.500.000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Ειδική Υπηρεσία Συντονισμού &amp; Διαχείρισης Προγραμμάτων Μετανάστευσης &amp; Εσωτερικών Υποθέσεων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Ομάδα στόχου: Οι υπήκοοι τρίτων χωρών περιλαμβανομένων προσφύγων και μεταναστών (δικαιούχοι διεθνούς προστασίας)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β’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γ’ τετράμηνο 2024</a:t>
            </a:r>
          </a:p>
          <a:p>
            <a:pPr>
              <a:lnSpc>
                <a:spcPct val="150000"/>
              </a:lnSpc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806482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707572" y="1358909"/>
            <a:ext cx="6785290" cy="1325563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Ενίσχυση Υπηρεσιών  Πρωτοβάθμιας Φροντίδας Υγείας – Κινητές Ομάδες Υγείας (ΚΟΜΥ) 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326571" y="3007212"/>
            <a:ext cx="8708572" cy="338270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10.000.000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Επιτελική Δομή ΕΣΠΑ Υπουργείου Υγείας, 5η ΥΠΕ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Ομάδα στόχου: Κάτοικοι των πιο απομακρυσμένων – μειονεκτικών περιοχών της Θεσσαλίας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α’ τετράμηνο 2024</a:t>
            </a:r>
            <a:endParaRPr lang="en-US" sz="22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γ’ τετράμηνο 2024</a:t>
            </a:r>
          </a:p>
          <a:p>
            <a:pPr>
              <a:lnSpc>
                <a:spcPct val="150000"/>
              </a:lnSpc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70487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445995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Ενίσχυση Υπηρεσιών  Πρωτοβάθμιας Φροντίδας Υγείας – ΤΟΜΥ (ΝΕΕΣ δομές)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520872" y="2996327"/>
            <a:ext cx="7886700" cy="29809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Π/Υ :</a:t>
            </a:r>
            <a:r>
              <a:rPr lang="el-GR" sz="2200" b="1" dirty="0"/>
              <a:t>1.300.000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Δυνητικοί Δικαιούχοι: </a:t>
            </a:r>
            <a:r>
              <a:rPr lang="el-GR" sz="2200" b="1" dirty="0"/>
              <a:t> Επιτελική Δομή ΕΣΠΑ Υπουργείου Υγείας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Ομάδα στόχου: Ευάλωτες ομάδες πληθυσμού και γενικός πληθυσμός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Έναρξη: </a:t>
            </a:r>
            <a:r>
              <a:rPr lang="el-GR" sz="22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Λήξη: α’ τετράμηνο 2024</a:t>
            </a:r>
          </a:p>
          <a:p>
            <a:pPr>
              <a:lnSpc>
                <a:spcPct val="150000"/>
              </a:lnSpc>
            </a:pPr>
            <a:endParaRPr lang="el-GR" sz="2200" dirty="0"/>
          </a:p>
        </p:txBody>
      </p:sp>
    </p:spTree>
    <p:extLst>
      <p:ext uri="{BB962C8B-B14F-4D97-AF65-F5344CB8AC3E}">
        <p14:creationId xmlns:p14="http://schemas.microsoft.com/office/powerpoint/2010/main" val="3828537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28650" y="103870"/>
            <a:ext cx="7886700" cy="1103048"/>
          </a:xfrm>
        </p:spPr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174326" y="1092532"/>
            <a:ext cx="6576303" cy="1182582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Ενίσχυση υπηρεσιών ψυχικής υγείας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348343" y="2332843"/>
            <a:ext cx="9013372" cy="407345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Π/Υ :</a:t>
            </a:r>
            <a:r>
              <a:rPr lang="el-GR" sz="2200" b="1" dirty="0"/>
              <a:t>8.000.000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Δυνητικοί Δικαιούχοι: </a:t>
            </a:r>
            <a:r>
              <a:rPr lang="el-GR" sz="2200" b="1" dirty="0"/>
              <a:t>  Επιτελική Δομή ΕΣΠΑ Υπουργείου Υγείας, 5η ΥΠΕ, Νοσοκομεία Περιφέρειας Θεσσαλίας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Ομάδα στόχου: - Παιδιά/Έφηβοι λήπτες υπηρεσιών ψυχικής υγείας - Άτομα τρίτης ηλικίας με ψυχικές διαταραχές και άτομα σε κίνδυνο άνοιας - Ενήλικοι λήπτες υπηρεσιών ψυχικής υγείας -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Έναρξη: </a:t>
            </a:r>
            <a:r>
              <a:rPr lang="el-GR" sz="22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200" dirty="0"/>
              <a:t>Λήξη: γ’ τετράμηνο 2024</a:t>
            </a:r>
          </a:p>
          <a:p>
            <a:pPr>
              <a:lnSpc>
                <a:spcPct val="150000"/>
              </a:lnSpc>
            </a:pPr>
            <a:endParaRPr lang="el-GR" sz="2200" dirty="0"/>
          </a:p>
        </p:txBody>
      </p:sp>
    </p:spTree>
    <p:extLst>
      <p:ext uri="{BB962C8B-B14F-4D97-AF65-F5344CB8AC3E}">
        <p14:creationId xmlns:p14="http://schemas.microsoft.com/office/powerpoint/2010/main" val="4274639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7087931" cy="1702732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394335" y="995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/>
                <a:t>Προώθηση και υποστήριξη παιδιών για την ένταξή τους στην προσχολική εκπαίδευση καθώς και για τη πρόσβαση παιδιών σχολικής ηλικίας, εφήβων και ατόμων με αναπηρία, σε υπηρεσίες δημιουργικής απασχόλησης(νέα "εναρμόνιση" 2024-2025)</a:t>
              </a: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717984"/>
            <a:ext cx="7221281" cy="2738233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Π/Υ :</a:t>
            </a:r>
            <a:r>
              <a:rPr lang="el-GR" sz="1400" b="1" dirty="0"/>
              <a:t>7.300.000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Δυνητικοί Δικαιούχοι: </a:t>
            </a:r>
            <a:r>
              <a:rPr lang="el-GR" sz="1400" b="1" dirty="0"/>
              <a:t>  ΕΕΤΑΑ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Ομάδα στόχου: 'Ωφελούμενα παιδιά &amp; έφηβοι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Έναρξη: </a:t>
            </a:r>
            <a:r>
              <a:rPr lang="el-GR" sz="1400" b="1" dirty="0"/>
              <a:t>β’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1400" dirty="0"/>
              <a:t>Λήξη: β’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094604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ευχαριστούμε</a:t>
            </a:r>
          </a:p>
        </p:txBody>
      </p:sp>
    </p:spTree>
    <p:extLst>
      <p:ext uri="{BB962C8B-B14F-4D97-AF65-F5344CB8AC3E}">
        <p14:creationId xmlns:p14="http://schemas.microsoft.com/office/powerpoint/2010/main" val="8498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491705" y="1590633"/>
            <a:ext cx="7798280" cy="367290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l-GR" sz="7400" dirty="0">
                <a:solidFill>
                  <a:srgbClr val="FF0000"/>
                </a:solidFill>
              </a:rPr>
              <a:t>Μέσω της Προτεραιότητας επιδιώκεται: </a:t>
            </a:r>
          </a:p>
          <a:p>
            <a:pPr marL="0" indent="0">
              <a:buNone/>
            </a:pPr>
            <a:endParaRPr lang="el-GR" sz="74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b="1" dirty="0"/>
              <a:t>Ενεργή ένταξη </a:t>
            </a:r>
            <a:r>
              <a:rPr lang="el-GR" sz="7400" dirty="0"/>
              <a:t>στην αγορά εργασίας και προαγωγή της κοινωνικής επιχειρηματικότητας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b="1" dirty="0"/>
              <a:t>Ενίσχυση της ισότιμης συμμετοχής των γυναικών </a:t>
            </a:r>
            <a:r>
              <a:rPr lang="el-GR" sz="7400" dirty="0"/>
              <a:t>που ανήκουν σε ευπαθείς ομάδες στην αγορά εργασίας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b="1" dirty="0"/>
              <a:t>Ενεργητική ένταξη</a:t>
            </a:r>
            <a:r>
              <a:rPr lang="el-GR" sz="7400" dirty="0"/>
              <a:t>, προώθηση των ίσων ευκαιριών, απαγόρευση των διακρίσεων ειδικότερα των </a:t>
            </a:r>
            <a:r>
              <a:rPr lang="el-GR" sz="7400" dirty="0" err="1"/>
              <a:t>μειονεκτουσών</a:t>
            </a:r>
            <a:r>
              <a:rPr lang="el-GR" sz="7400" dirty="0"/>
              <a:t> ομάδων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dirty="0"/>
              <a:t>Κοινωνικοοικονομική ένταξη </a:t>
            </a:r>
            <a:r>
              <a:rPr lang="el-GR" sz="7400" b="1" dirty="0"/>
              <a:t>υπηκόων τρίτων χωρών</a:t>
            </a:r>
            <a:r>
              <a:rPr lang="el-GR" sz="7400" dirty="0"/>
              <a:t>, </a:t>
            </a:r>
            <a:r>
              <a:rPr lang="el-GR" sz="7400" b="1" dirty="0"/>
              <a:t>περιθωριοποιημένων κοινοτήτων </a:t>
            </a:r>
            <a:r>
              <a:rPr lang="el-GR" sz="7400" dirty="0"/>
              <a:t>(μετανάστες, ΡΟΜΑ)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dirty="0"/>
              <a:t>Ισότιμη πρόσβαση σε υπηρεσίες </a:t>
            </a:r>
            <a:r>
              <a:rPr lang="el-GR" sz="7400" b="1" dirty="0"/>
              <a:t>κοινωνικής προστασίας, υγειονομικής περίθαλψης </a:t>
            </a:r>
            <a:r>
              <a:rPr lang="el-GR" sz="7400" dirty="0"/>
              <a:t>(Κέντρα Κοινότητας, ΚΗΦΗ, ΚΔΗΦ, ΣΥΔ, δομές κακοποιημένων γυναικών, κ.α.)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7400" dirty="0"/>
              <a:t>Κοινωνική ένταξη ατόμων σε κίνδυνο φτώχειας ή κοινωνικού αποκλεισμού (δομές αστέγων, κέντρα ημέρας, κ.α.)</a:t>
            </a:r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7400" dirty="0"/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1400" dirty="0"/>
          </a:p>
        </p:txBody>
      </p:sp>
      <p:sp>
        <p:nvSpPr>
          <p:cNvPr id="8" name="Ορθογώνιο 7"/>
          <p:cNvSpPr/>
          <p:nvPr/>
        </p:nvSpPr>
        <p:spPr>
          <a:xfrm>
            <a:off x="188727" y="441374"/>
            <a:ext cx="87665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000" b="1" dirty="0"/>
              <a:t>Προτεραιότητα 4Β: </a:t>
            </a:r>
            <a:r>
              <a:rPr lang="el-GR" sz="2000" dirty="0"/>
              <a:t>Μια πιο κοινωνική και χωρίς αποκλεισμούς Ευρώπη μέσω της υλοποίησης του ευρωπαϊκού πυλώνα κοινωνικών δικαιωμάτων </a:t>
            </a:r>
            <a:r>
              <a:rPr lang="el-GR" sz="2000" b="1" dirty="0">
                <a:solidFill>
                  <a:schemeClr val="accent2"/>
                </a:solidFill>
              </a:rPr>
              <a:t>(ΕΚΤ+)</a:t>
            </a:r>
          </a:p>
        </p:txBody>
      </p:sp>
    </p:spTree>
    <p:extLst>
      <p:ext uri="{BB962C8B-B14F-4D97-AF65-F5344CB8AC3E}">
        <p14:creationId xmlns:p14="http://schemas.microsoft.com/office/powerpoint/2010/main" val="1097081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  <a:endParaRPr lang="el-GR" sz="2400" b="1" dirty="0"/>
          </a:p>
        </p:txBody>
      </p:sp>
      <p:graphicFrame>
        <p:nvGraphicFramePr>
          <p:cNvPr id="10" name="Θέση περιεχομένου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1939720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0969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D1A70DD-5BAB-D07C-2729-1D7BA1B9A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977468" cy="827180"/>
          </a:xfrm>
        </p:spPr>
        <p:txBody>
          <a:bodyPr/>
          <a:lstStyle/>
          <a:p>
            <a:r>
              <a:rPr lang="el-GR" sz="2400" b="1" dirty="0"/>
              <a:t>Έργα συνέχισης κοινωνικών δομών που έχουν ενταχθεί στο «ΘΕΣΣΑΛΙΑ» 2021-2027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aphicFrame>
        <p:nvGraphicFramePr>
          <p:cNvPr id="9" name="Πίνακας 8">
            <a:extLst>
              <a:ext uri="{FF2B5EF4-FFF2-40B4-BE49-F238E27FC236}">
                <a16:creationId xmlns:a16="http://schemas.microsoft.com/office/drawing/2014/main" id="{A09D8BA9-D24D-D603-F809-674A4EA26A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553101"/>
              </p:ext>
            </p:extLst>
          </p:nvPr>
        </p:nvGraphicFramePr>
        <p:xfrm>
          <a:off x="457201" y="1413247"/>
          <a:ext cx="7718612" cy="5039107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6203575">
                  <a:extLst>
                    <a:ext uri="{9D8B030D-6E8A-4147-A177-3AD203B41FA5}">
                      <a16:colId xmlns:a16="http://schemas.microsoft.com/office/drawing/2014/main" val="1845735648"/>
                    </a:ext>
                  </a:extLst>
                </a:gridCol>
                <a:gridCol w="1515037">
                  <a:extLst>
                    <a:ext uri="{9D8B030D-6E8A-4147-A177-3AD203B41FA5}">
                      <a16:colId xmlns:a16="http://schemas.microsoft.com/office/drawing/2014/main" val="3046519429"/>
                    </a:ext>
                  </a:extLst>
                </a:gridCol>
              </a:tblGrid>
              <a:tr h="607577"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b="1" u="none" strike="noStrike" dirty="0">
                          <a:effectLst/>
                        </a:rPr>
                        <a:t>ΤΙΤΛΟΣ ΠΡΑΞΗΣ</a:t>
                      </a:r>
                      <a:endParaRPr lang="el-G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800" b="1" u="none" strike="noStrike" dirty="0">
                          <a:effectLst/>
                        </a:rPr>
                        <a:t>ΕΠΙΛΕΞΙΜΗ ΔΔ ΠΡΑΞΗΣ</a:t>
                      </a:r>
                      <a:endParaRPr lang="el-G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4136683095"/>
                  </a:ext>
                </a:extLst>
              </a:tr>
              <a:tr h="974143"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 dirty="0">
                          <a:effectLst/>
                        </a:rPr>
                        <a:t>Δομές Παροχής Βασικών Αγαθών Κοινωνικό Παντοπωλείο  Κοινωνικό Φαρμακείο Δήμου </a:t>
                      </a:r>
                      <a:r>
                        <a:rPr lang="el-GR" sz="1600" u="none" strike="noStrike" dirty="0" err="1">
                          <a:effectLst/>
                        </a:rPr>
                        <a:t>Τρικκαίων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u="none" strike="noStrike" dirty="0">
                          <a:effectLst/>
                        </a:rPr>
                        <a:t>221.390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3424920858"/>
                  </a:ext>
                </a:extLst>
              </a:tr>
              <a:tr h="367029"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 dirty="0">
                          <a:effectLst/>
                        </a:rPr>
                        <a:t>Κέντρο Κοινότητας Δήμου Μετεώρων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u="none" strike="noStrike" dirty="0">
                          <a:effectLst/>
                        </a:rPr>
                        <a:t>99.840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1457324155"/>
                  </a:ext>
                </a:extLst>
              </a:tr>
              <a:tr h="516679"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Κέντρο Ημερήσιας Φροντίδας Ηλικιωμένων Δήμου </a:t>
                      </a:r>
                      <a:r>
                        <a:rPr lang="el-GR" sz="16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Τρικκαίων</a:t>
                      </a:r>
                      <a:r>
                        <a:rPr lang="el-G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(ΚΗΦΗ)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u="none" strike="noStrike" dirty="0">
                          <a:effectLst/>
                        </a:rPr>
                        <a:t>296.504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3059329800"/>
                  </a:ext>
                </a:extLst>
              </a:tr>
              <a:tr h="427740"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 dirty="0">
                          <a:effectLst/>
                        </a:rPr>
                        <a:t>Ανοιχτό Κέντρο Ημέρας Αστέγων στα Τρίκαλα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u="none" strike="noStrike" dirty="0">
                          <a:effectLst/>
                        </a:rPr>
                        <a:t>663.624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3080931495"/>
                  </a:ext>
                </a:extLst>
              </a:tr>
              <a:tr h="367029"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 dirty="0">
                          <a:effectLst/>
                        </a:rPr>
                        <a:t>Κέντρο Κοινότητας Δήμου </a:t>
                      </a:r>
                      <a:r>
                        <a:rPr lang="el-GR" sz="1600" u="none" strike="noStrike" dirty="0" err="1">
                          <a:effectLst/>
                        </a:rPr>
                        <a:t>Φαρκαδόνας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u="none" strike="noStrike" dirty="0">
                          <a:effectLst/>
                        </a:rPr>
                        <a:t>149.760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3069487549"/>
                  </a:ext>
                </a:extLst>
              </a:tr>
              <a:tr h="345518"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Κέντρο Διημέρευσης – Ημερήσιας Φροντίδας ατόμων με αναπηρία (ΚΔΗΦ)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u="none" strike="noStrike" dirty="0">
                          <a:effectLst/>
                        </a:rPr>
                        <a:t>457.600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2595453242"/>
                  </a:ext>
                </a:extLst>
              </a:tr>
              <a:tr h="367029"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 dirty="0">
                          <a:effectLst/>
                        </a:rPr>
                        <a:t>Κέντρο Κοινότητας Δήμου </a:t>
                      </a:r>
                      <a:r>
                        <a:rPr lang="el-GR" sz="1600" u="none" strike="noStrike" dirty="0" err="1">
                          <a:effectLst/>
                        </a:rPr>
                        <a:t>Τρικκαίων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u="none" strike="noStrike" dirty="0">
                          <a:effectLst/>
                        </a:rPr>
                        <a:t>927.264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227947899"/>
                  </a:ext>
                </a:extLst>
              </a:tr>
              <a:tr h="367029"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 dirty="0">
                          <a:effectLst/>
                        </a:rPr>
                        <a:t>Κοινωνικό Εστιατόριο Δήμου </a:t>
                      </a:r>
                      <a:r>
                        <a:rPr lang="el-GR" sz="1600" u="none" strike="noStrike" dirty="0" err="1">
                          <a:effectLst/>
                        </a:rPr>
                        <a:t>Τρικκαίων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u="none" strike="noStrike" dirty="0">
                          <a:effectLst/>
                        </a:rPr>
                        <a:t>165.360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855116385"/>
                  </a:ext>
                </a:extLst>
              </a:tr>
              <a:tr h="244368">
                <a:tc>
                  <a:txBody>
                    <a:bodyPr/>
                    <a:lstStyle/>
                    <a:p>
                      <a:pPr algn="l" fontAlgn="b"/>
                      <a:r>
                        <a:rPr lang="el-GR" sz="1600" u="none" strike="noStrike" dirty="0">
                          <a:effectLst/>
                        </a:rPr>
                        <a:t>Συμβουλευτικό Κέντρο Γυναικών στο Δήμο </a:t>
                      </a:r>
                      <a:r>
                        <a:rPr lang="el-GR" sz="1600" u="none" strike="noStrike" dirty="0" err="1">
                          <a:effectLst/>
                        </a:rPr>
                        <a:t>Τρικκαίων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u="none" strike="noStrike" dirty="0">
                          <a:effectLst/>
                        </a:rPr>
                        <a:t>289.900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825189120"/>
                  </a:ext>
                </a:extLst>
              </a:tr>
              <a:tr h="204614">
                <a:tc>
                  <a:txBody>
                    <a:bodyPr/>
                    <a:lstStyle/>
                    <a:p>
                      <a:pPr algn="r" fontAlgn="b"/>
                      <a:r>
                        <a:rPr lang="el-GR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ΣΥΝΟΛΟ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20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3.271.242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2844" marR="2844" marT="2844" marB="0" anchor="b"/>
                </a:tc>
                <a:extLst>
                  <a:ext uri="{0D108BD9-81ED-4DB2-BD59-A6C34878D82A}">
                    <a16:rowId xmlns:a16="http://schemas.microsoft.com/office/drawing/2014/main" val="3748510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768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  <a:endParaRPr lang="el-GR" sz="2400" b="1" dirty="0"/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739588" cy="1438720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0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400" kern="1200" dirty="0"/>
                <a:t>Δράσεις ενίσχυσης των υφιστάμενων και νέων φορέων Κοινωνικής Οικονομίας (ΚΑΛΟ)</a:t>
              </a: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301757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2.000.000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Ενδιάμεσος Φορέας (ΕΦΕΠΑΕ)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Ομάδα στόχου: Επιχειρήσεις Κ.ΑΛ.Ο της Περιφέρειας Θεσσαλίας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β’ τετράμηνο 2024</a:t>
            </a:r>
          </a:p>
          <a:p>
            <a:pPr>
              <a:lnSpc>
                <a:spcPct val="150000"/>
              </a:lnSpc>
            </a:pP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397139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  <a:endParaRPr lang="el-GR" sz="2400" b="1" dirty="0"/>
          </a:p>
        </p:txBody>
      </p:sp>
      <p:grpSp>
        <p:nvGrpSpPr>
          <p:cNvPr id="5" name="Ομάδα 4"/>
          <p:cNvGrpSpPr/>
          <p:nvPr/>
        </p:nvGrpSpPr>
        <p:grpSpPr>
          <a:xfrm>
            <a:off x="1356959" y="1402452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0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400" dirty="0"/>
                <a:t>Δράση ΕΚΤ+ ΣΒΑΑ Βόλου (Γραφείο  </a:t>
              </a:r>
              <a:r>
                <a:rPr lang="el-GR" sz="2400" dirty="0" err="1"/>
                <a:t>Επιχειρείν</a:t>
              </a:r>
              <a:r>
                <a:rPr lang="el-GR" sz="2400" dirty="0"/>
                <a:t>)</a:t>
              </a:r>
              <a:endParaRPr lang="el-GR" sz="24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356959" y="2845703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140.000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Δυνητικοί Δικαιούχοι: </a:t>
            </a:r>
            <a:r>
              <a:rPr lang="el-GR" sz="2400" b="1" dirty="0"/>
              <a:t>Δήμος Βόλου(ΚΕΚΠΑ-ΔΙΕΚ)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Άνεργοι της περιοχής παρέμβασης κατά προτεραιότητα και της πόλης του Βόλου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2024</a:t>
            </a:r>
          </a:p>
          <a:p>
            <a:pPr>
              <a:lnSpc>
                <a:spcPct val="150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591526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468087" y="1772565"/>
            <a:ext cx="8047264" cy="1410581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Δράσεις ενδυνάμωσης για γυναίκες που ανήκουν σε ευπαθείς ομάδες , συμπεριλαμβανομένης της αναβάθμισης δεξιοτήτων, με στόχο την καταπολέμηση των πολλαπλών διακρίσεων και την ενίσχυση της ενεργής συμμετοχής τους στην αγορά εργασίας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675760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800.000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Γυναίκες που ανήκουν σε ευπαθείς ομάδες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2025</a:t>
            </a:r>
          </a:p>
          <a:p>
            <a:pPr>
              <a:lnSpc>
                <a:spcPct val="150000"/>
              </a:lnSpc>
            </a:pP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179317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ΝΘΕ και παρεμφερείς δράσεις στις ΟΧΕ ή/και προτεραιότητες RIS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1.200.000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άνεργοι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2025</a:t>
            </a:r>
          </a:p>
          <a:p>
            <a:pPr>
              <a:lnSpc>
                <a:spcPct val="150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219794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2400" b="1" dirty="0"/>
              <a:t>ΠΡΟΓΡΑΜΜΑΤΙΣΜΟΣ ΠΡΟΣΚΛΗΣΕΩΝ έτους 2024 – </a:t>
            </a:r>
            <a:r>
              <a:rPr lang="el-GR" sz="2400" b="1" dirty="0">
                <a:solidFill>
                  <a:schemeClr val="accent2"/>
                </a:solidFill>
              </a:rPr>
              <a:t>ΕΚΤ+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l-GR" sz="2200"/>
            </a:p>
          </p:txBody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200" dirty="0"/>
                <a:t>ΝΕΕ και παρεμφερείς δράσεις στις ΟΧΕ ή/και προτεραιότητες RIS</a:t>
              </a:r>
              <a:endParaRPr lang="el-GR" sz="22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1.200.000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Ομάδα στόχου: άνεργοι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α’ τετράμηνο 2025</a:t>
            </a:r>
          </a:p>
          <a:p>
            <a:pPr>
              <a:lnSpc>
                <a:spcPct val="150000"/>
              </a:lnSpc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320532600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519</TotalTime>
  <Words>870</Words>
  <Application>Microsoft Office PowerPoint</Application>
  <PresentationFormat>Προβολή στην οθόνη (4:3)</PresentationFormat>
  <Paragraphs>116</Paragraphs>
  <Slides>16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Θέμα του Office</vt:lpstr>
      <vt:lpstr>Παρουσίαση του PowerPoint</vt:lpstr>
      <vt:lpstr>Παρουσίαση του PowerPoint</vt:lpstr>
      <vt:lpstr>ΠΡΟΓΡΑΜΜΑΤΙΣΜΟΣ ΠΡΟΣΚΛΗΣΕΩΝ έτους 2024– ΕΚΤ+</vt:lpstr>
      <vt:lpstr>Έργα συνέχισης κοινωνικών δομών που έχουν ενταχθεί στο «ΘΕΣΣΑΛΙΑ» 2021-2027 – ΕΚΤ+</vt:lpstr>
      <vt:lpstr>ΠΡΟΓΡΑΜΜΑΤΙΣΜΟΣ ΠΡΟΣΚΛΗΣΕΩΝ έτους 2024– ΕΚΤ+</vt:lpstr>
      <vt:lpstr>ΠΡΟΓΡΑΜΜΑΤΙΣΜΟΣ ΠΡΟΣΚΛΗΣΕΩΝ έτους 2024–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ΠΡΟΓΡΑΜΜΑΤΙΣΜΟΣ ΠΡΟΣΚΛΗΣΕΩΝ έτους 2024 – ΕΚΤ+</vt:lpstr>
      <vt:lpstr>ευχαριστούμε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ΝΑΣΤΟΥ ΑΓΛΑΙΑ</cp:lastModifiedBy>
  <cp:revision>69</cp:revision>
  <dcterms:created xsi:type="dcterms:W3CDTF">2022-11-10T09:54:54Z</dcterms:created>
  <dcterms:modified xsi:type="dcterms:W3CDTF">2024-02-06T11:12:23Z</dcterms:modified>
</cp:coreProperties>
</file>