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5" r:id="rId11"/>
  </p:sldIdLst>
  <p:sldSz cx="9144000" cy="6858000" type="screen4x3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3130062" y="2942492"/>
            <a:ext cx="3313871" cy="1450721"/>
          </a:xfrm>
          <a:noFill/>
        </p:spPr>
        <p:txBody>
          <a:bodyPr>
            <a:noAutofit/>
          </a:bodyPr>
          <a:lstStyle/>
          <a:p>
            <a:r>
              <a:rPr lang="el-GR" sz="2000" b="1" dirty="0"/>
              <a:t>ΠΡΟΓΡΑΜΜΑ </a:t>
            </a:r>
          </a:p>
          <a:p>
            <a:r>
              <a:rPr lang="el-GR" sz="2000" b="1" dirty="0"/>
              <a:t> «ΘΕΣΣΑΛΙΑ» 2021-2027</a:t>
            </a:r>
          </a:p>
          <a:p>
            <a:r>
              <a:rPr lang="el-GR" sz="2000" b="1" dirty="0">
                <a:solidFill>
                  <a:schemeClr val="accent4"/>
                </a:solidFill>
              </a:rPr>
              <a:t>ΕΤΠΑ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91775"/>
            <a:ext cx="802256" cy="809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9393" y="881498"/>
            <a:ext cx="1914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b="1" dirty="0"/>
              <a:t>ΕΛΛΗΝΙΚΗ ΔΗΜΟΚΡΑΤΙΑ</a:t>
            </a:r>
          </a:p>
          <a:p>
            <a:pPr algn="ctr"/>
            <a:r>
              <a:rPr lang="el-GR" sz="1050" b="1" dirty="0"/>
              <a:t>ΠΕΡΙΦΕΡΕΙΑ ΘΕΣΣΑΛΙΑΣ</a:t>
            </a:r>
          </a:p>
          <a:p>
            <a:pPr algn="ctr"/>
            <a:r>
              <a:rPr lang="el-GR" sz="1050" b="1" dirty="0"/>
              <a:t>ΕΙΔΙΚΗ ΥΠΗΡΕΣΙΑ ΔΙΑΧΕΙΡΙΣΗΣ</a:t>
            </a:r>
          </a:p>
          <a:p>
            <a:pPr algn="ctr"/>
            <a:r>
              <a:rPr lang="el-GR" sz="1050" b="1" dirty="0"/>
              <a:t>ΠΡΟΓΡΑΜΜΑΤΟΣ «ΘΕΣΣΑΛΙΑ»</a:t>
            </a: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374"/>
            <a:ext cx="9144000" cy="849194"/>
          </a:xfrm>
          <a:prstGeom prst="rect">
            <a:avLst/>
          </a:prstGeom>
        </p:spPr>
      </p:pic>
      <p:sp>
        <p:nvSpPr>
          <p:cNvPr id="12" name="Στρογγυλεμένο ορθογώνιο 11"/>
          <p:cNvSpPr/>
          <p:nvPr/>
        </p:nvSpPr>
        <p:spPr>
          <a:xfrm>
            <a:off x="2756139" y="2522552"/>
            <a:ext cx="4037163" cy="2167860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69567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dirty="0"/>
              <a:t>ευχαριστούμε</a:t>
            </a:r>
          </a:p>
        </p:txBody>
      </p:sp>
    </p:spTree>
    <p:extLst>
      <p:ext uri="{BB962C8B-B14F-4D97-AF65-F5344CB8AC3E}">
        <p14:creationId xmlns:p14="http://schemas.microsoft.com/office/powerpoint/2010/main" val="84983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b="1" dirty="0"/>
              <a:t>ΠΡΟΤΕΡΑΙΟΤΗΤΑ 1: </a:t>
            </a:r>
            <a:r>
              <a:rPr lang="el-GR" sz="2400" dirty="0"/>
              <a:t>Ενίσχυση της Ανταγωνιστικότητας της  </a:t>
            </a:r>
            <a:r>
              <a:rPr lang="el-GR" sz="2400" dirty="0" smtClean="0"/>
              <a:t>Οικονομίας</a:t>
            </a:r>
            <a:endParaRPr lang="el-GR" sz="2400" b="1" dirty="0"/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 smtClean="0">
                  <a:solidFill>
                    <a:schemeClr val="bg1"/>
                  </a:solidFill>
                </a:rPr>
                <a:t>Αναβάθμιση</a:t>
              </a:r>
              <a:r>
                <a:rPr lang="el-GR" sz="2000" dirty="0">
                  <a:solidFill>
                    <a:schemeClr val="bg1"/>
                  </a:solidFill>
                </a:rPr>
                <a:t>, συμπλήρωση και επέκταση δημόσιων υποδομών έρευνας και καινοτομίας στους τομείς προτεραιότητας της Περιφερειακής Στρατηγικής Έξυπνης Εξειδίκευσης (μεταφερόμενα έργα</a:t>
              </a:r>
              <a:r>
                <a:rPr lang="el-GR" sz="2000" dirty="0" smtClean="0">
                  <a:solidFill>
                    <a:schemeClr val="bg1"/>
                  </a:solidFill>
                </a:rPr>
                <a:t>)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23384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4.500.000 €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smtClean="0"/>
              <a:t>Δυνητικός Δικαιούχος: </a:t>
            </a:r>
            <a:r>
              <a:rPr lang="el-GR" sz="2400" b="1" dirty="0"/>
              <a:t>Πανεπιστήμιο  Θεσσαλίας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Α΄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</a:t>
            </a:r>
            <a:r>
              <a:rPr lang="en-US" sz="2400" dirty="0"/>
              <a:t>: </a:t>
            </a:r>
            <a:r>
              <a:rPr lang="el-GR" sz="2400" b="1" dirty="0"/>
              <a:t>Β΄ 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397139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ΠΡΟΤΕΡΑΙΟΤΗΤΑ 1: </a:t>
            </a:r>
            <a:r>
              <a:rPr lang="el-GR" sz="2400" dirty="0"/>
              <a:t>Ενίσχυση της Ανταγωνιστικότητας της  Οικονομίας</a:t>
            </a:r>
            <a:r>
              <a:rPr lang="el-GR" sz="2400" b="1" dirty="0"/>
              <a:t>.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marL="0" indent="0" algn="just">
                <a:buNone/>
              </a:pPr>
              <a:r>
                <a:rPr lang="el-GR" sz="2000" dirty="0" smtClean="0">
                  <a:solidFill>
                    <a:schemeClr val="bg1"/>
                  </a:solidFill>
                </a:rPr>
                <a:t>Περιφερειακός </a:t>
              </a:r>
              <a:r>
                <a:rPr lang="el-GR" sz="2000" dirty="0">
                  <a:solidFill>
                    <a:schemeClr val="bg1"/>
                  </a:solidFill>
                </a:rPr>
                <a:t>μηχανισμός παρακολούθησης, υποστήριξης, ενημέρωσης και σύνδεσης επιχειρήσεων με ερευνητικούς φορείς.</a:t>
              </a: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444856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500.000 €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smtClean="0"/>
              <a:t>Δυνητικός Δικαιούχος: </a:t>
            </a:r>
            <a:r>
              <a:rPr lang="el-GR" sz="2400" b="1" dirty="0"/>
              <a:t>Περιφέρεια Θεσσαλίας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Α 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</a:t>
            </a:r>
            <a:r>
              <a:rPr lang="el-GR" sz="2400" b="1" dirty="0"/>
              <a:t>Β ’ 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591526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ΠΡΟΤΕΡΑΙΟΤΗΤΑ 1: </a:t>
            </a:r>
            <a:r>
              <a:rPr lang="el-GR" sz="2400" dirty="0"/>
              <a:t>Ενίσχυση της Ανταγωνιστικότητας της Οικονομίας</a:t>
            </a:r>
            <a:r>
              <a:rPr lang="el-GR" sz="2400" b="1" dirty="0"/>
              <a:t>.</a:t>
            </a:r>
            <a:endParaRPr lang="el-GR" sz="2400" b="1" dirty="0">
              <a:solidFill>
                <a:schemeClr val="accent2"/>
              </a:solidFill>
            </a:endParaRP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5"/>
            <a:ext cx="7221281" cy="1656435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67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marL="0" indent="0" algn="just">
                <a:buNone/>
              </a:pPr>
              <a:r>
                <a:rPr lang="el-GR" sz="2000" dirty="0" smtClean="0">
                  <a:solidFill>
                    <a:schemeClr val="bg1"/>
                  </a:solidFill>
                </a:rPr>
                <a:t>Συμπράξεις </a:t>
              </a:r>
              <a:r>
                <a:rPr lang="el-GR" sz="2000" dirty="0">
                  <a:solidFill>
                    <a:schemeClr val="bg1"/>
                  </a:solidFill>
                </a:rPr>
                <a:t>Επιχειρήσεων που δραστηριοποιούνται στη Θεσσαλία με Ερευνητικούς φορείς, για την ανάπτυξη καινοτόμων προϊόντων και υπηρεσιών που εντάσσονται στις προτεραιότητες της Στρατηγικής Έξυπνης Εξειδίκευσης σε περιφερειακό επίπεδο.</a:t>
              </a: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704491"/>
            <a:ext cx="7142671" cy="2661139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6.000.000 €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</a:t>
            </a:r>
            <a:r>
              <a:rPr lang="el-GR" sz="2000" dirty="0" smtClean="0"/>
              <a:t>Δικαιούχοι: </a:t>
            </a:r>
            <a:r>
              <a:rPr lang="el-GR" sz="2000" b="1" dirty="0"/>
              <a:t>Θεσσαλικές </a:t>
            </a:r>
            <a:r>
              <a:rPr lang="el-GR" sz="2000" b="1" dirty="0" smtClean="0"/>
              <a:t>επιχειρήσεις </a:t>
            </a:r>
            <a:r>
              <a:rPr lang="el-GR" sz="2000" i="1" dirty="0" smtClean="0"/>
              <a:t>(σε </a:t>
            </a:r>
            <a:r>
              <a:rPr lang="el-GR" sz="2000" i="1" dirty="0"/>
              <a:t>συνεργασία με ερευνητικούς </a:t>
            </a:r>
            <a:r>
              <a:rPr lang="el-GR" sz="2000" i="1" dirty="0" smtClean="0"/>
              <a:t>φορείς)</a:t>
            </a:r>
            <a:endParaRPr lang="el-GR" sz="2000" i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Β’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</a:t>
            </a:r>
            <a:r>
              <a:rPr lang="el-GR" sz="2000" b="1" dirty="0"/>
              <a:t>: Γ’ 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79317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ΠΡΟΤΕΡΑΙΟΤΗΤΑ 1: </a:t>
            </a:r>
            <a:r>
              <a:rPr lang="el-GR" sz="2400" dirty="0"/>
              <a:t>Ενίσχυση της Ανταγωνιστικότητας της      Οικονομίας</a:t>
            </a:r>
            <a:r>
              <a:rPr lang="el-GR" sz="2400" b="1" dirty="0"/>
              <a:t>.</a:t>
            </a:r>
            <a:endParaRPr lang="el-GR" sz="2400" b="1" dirty="0">
              <a:solidFill>
                <a:schemeClr val="accent2"/>
              </a:solidFill>
            </a:endParaRP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marL="0" indent="0" algn="just">
                <a:buNone/>
              </a:pPr>
              <a:r>
                <a:rPr lang="el-GR" sz="2000" dirty="0" smtClean="0">
                  <a:solidFill>
                    <a:schemeClr val="bg1"/>
                  </a:solidFill>
                </a:rPr>
                <a:t>Δημιουργία </a:t>
              </a:r>
              <a:r>
                <a:rPr lang="el-GR" sz="2000" dirty="0">
                  <a:solidFill>
                    <a:schemeClr val="bg1"/>
                  </a:solidFill>
                </a:rPr>
                <a:t>και λειτουργία υποδομής παροχής υψηλού επιπέδου Δημόσιων Ψηφιακών Υπηρεσιών προς τις επιχειρήσεις στην Περιφέρεια Θεσσαλίας (μεταφερόμενα έργα).</a:t>
              </a: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444856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1.000.000 €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 : </a:t>
            </a:r>
            <a:r>
              <a:rPr lang="el-GR" sz="2000" b="1" dirty="0"/>
              <a:t>Επιμελητήρια (4 ΠΕ)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/>
              <a:t>Α’ 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219794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b="1" dirty="0"/>
              <a:t>ΠΡΟΤΕΡΑΙΟΤΗΤΑ 1: </a:t>
            </a:r>
            <a:r>
              <a:rPr lang="el-GR" sz="2400" dirty="0"/>
              <a:t>Ενίσχυση της Ανταγωνιστικότητας της  Οικονομίας</a:t>
            </a:r>
            <a:r>
              <a:rPr lang="el-GR" sz="2400" b="1" dirty="0"/>
              <a:t>.</a:t>
            </a:r>
            <a:endParaRPr lang="el-GR" sz="2400" dirty="0"/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marL="0" indent="0" algn="just">
                <a:buNone/>
              </a:pPr>
              <a:r>
                <a:rPr lang="el-GR" sz="2000" dirty="0" smtClean="0">
                  <a:solidFill>
                    <a:schemeClr val="bg1"/>
                  </a:solidFill>
                </a:rPr>
                <a:t>Ενίσχυση </a:t>
              </a:r>
              <a:r>
                <a:rPr lang="el-GR" sz="2000" dirty="0">
                  <a:solidFill>
                    <a:schemeClr val="bg1"/>
                  </a:solidFill>
                </a:rPr>
                <a:t>εξωστρέφειας επιχειρήσεων μέσω δράσεων προβολής και δικτύωσης.</a:t>
              </a: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7"/>
            <a:ext cx="7142671" cy="2714487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2.000.000 €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 : </a:t>
            </a:r>
            <a:r>
              <a:rPr lang="el-GR" sz="2000" b="1" dirty="0"/>
              <a:t>Πολύ μικρές και μικρές επιχειρήσεις που δραστηριοποιούνται στη Θεσσαλία.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/>
              <a:t>Β’ τετράμηνο 2025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320532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ΠΡΟΤΕΡΑΙΟΤΗΤΑ 1: </a:t>
            </a:r>
            <a:r>
              <a:rPr lang="el-GR" sz="2400" dirty="0"/>
              <a:t>Ενίσχυση της Ανταγωνιστικότητας της      Οικονομίας</a:t>
            </a:r>
            <a:r>
              <a:rPr lang="el-GR" sz="2400" b="1" dirty="0"/>
              <a:t>.</a:t>
            </a:r>
            <a:endParaRPr lang="el-GR" sz="2400" b="1" dirty="0">
              <a:solidFill>
                <a:schemeClr val="accent2"/>
              </a:solidFill>
            </a:endParaRPr>
          </a:p>
        </p:txBody>
      </p:sp>
      <p:grpSp>
        <p:nvGrpSpPr>
          <p:cNvPr id="5" name="Ομάδα 4"/>
          <p:cNvGrpSpPr/>
          <p:nvPr/>
        </p:nvGrpSpPr>
        <p:grpSpPr>
          <a:xfrm>
            <a:off x="1195754" y="1547446"/>
            <a:ext cx="6658707" cy="160119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marL="0" indent="0" algn="just">
                <a:buNone/>
              </a:pPr>
              <a:r>
                <a:rPr lang="el-GR" sz="2000" dirty="0">
                  <a:solidFill>
                    <a:schemeClr val="bg1"/>
                  </a:solidFill>
                </a:rPr>
                <a:t>ΔΡΑΣΗ: </a:t>
              </a:r>
              <a:r>
                <a:rPr lang="el-GR" sz="2000" b="1" dirty="0">
                  <a:solidFill>
                    <a:schemeClr val="bg1"/>
                  </a:solidFill>
                </a:rPr>
                <a:t>Ενίσχυση ΜΜΕ </a:t>
              </a:r>
              <a:r>
                <a:rPr lang="el-GR" sz="2000" dirty="0">
                  <a:solidFill>
                    <a:schemeClr val="bg1"/>
                  </a:solidFill>
                </a:rPr>
                <a:t>με στόχευση στους τομείς της Στρατηγικής Έξυπνης Εξειδίκευσης (RIS</a:t>
              </a:r>
              <a:r>
                <a:rPr lang="el-GR" sz="2000" baseline="30000" dirty="0">
                  <a:solidFill>
                    <a:schemeClr val="bg1"/>
                  </a:solidFill>
                </a:rPr>
                <a:t>3</a:t>
              </a:r>
              <a:r>
                <a:rPr lang="el-GR" sz="2000" dirty="0">
                  <a:solidFill>
                    <a:schemeClr val="bg1"/>
                  </a:solidFill>
                </a:rPr>
                <a:t>) για την παραγωγή καινοτόμων προϊόντων και υπηρεσιών, αύξηση εξαγωγών και δημιουργία θέσεων εργασίας, στοχεύοντας στους τομείς της νέας βιομηχανικής επανάστασης.</a:t>
              </a: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7"/>
            <a:ext cx="7142671" cy="2831717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</a:t>
            </a:r>
            <a:r>
              <a:rPr lang="el-GR" sz="2000" dirty="0" smtClean="0"/>
              <a:t>:</a:t>
            </a:r>
            <a:r>
              <a:rPr lang="el-GR" sz="2000" b="1" dirty="0" smtClean="0"/>
              <a:t>12.000.000 </a:t>
            </a:r>
            <a:r>
              <a:rPr lang="el-GR" sz="2000" b="1" dirty="0"/>
              <a:t>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Πολύ μικρές και μικρές επιχειρήσεις που δραστηριοποιούνται στη Θεσσαλία.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/>
              <a:t>Γ’ 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632923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ΠΡΟΤΕΡΑΙΟΤΗΤΑ </a:t>
            </a:r>
            <a:r>
              <a:rPr lang="el-GR" sz="2400" b="1" dirty="0" smtClean="0"/>
              <a:t>2: </a:t>
            </a:r>
            <a:r>
              <a:rPr lang="el-GR" sz="2400" dirty="0" smtClean="0"/>
              <a:t>Περιβάλλον &amp; Ανθεκτικότητα</a:t>
            </a:r>
            <a:endParaRPr lang="el-GR" sz="2400" b="1" dirty="0">
              <a:solidFill>
                <a:schemeClr val="accent2"/>
              </a:solidFill>
            </a:endParaRP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4"/>
              <a:ext cx="5411170" cy="9562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marL="0" indent="0" algn="just">
                <a:buNone/>
              </a:pPr>
              <a:r>
                <a:rPr lang="el-GR" sz="2000" dirty="0" smtClean="0">
                  <a:solidFill>
                    <a:schemeClr val="bg1"/>
                  </a:solidFill>
                </a:rPr>
                <a:t>Ενσωμάτωση </a:t>
              </a:r>
              <a:r>
                <a:rPr lang="el-GR" sz="2000" dirty="0">
                  <a:solidFill>
                    <a:schemeClr val="bg1"/>
                  </a:solidFill>
                </a:rPr>
                <a:t>ΑΠΕ σε κτίρια, εγκαταστάσεις &amp; υποδομές δημόσιου τομέα.</a:t>
              </a: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7"/>
            <a:ext cx="7221281" cy="2761379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7.500.000 €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Δημόσιοι Φορείς που δραστηριοποιούνται στη Θεσσαλία, ΟΤΑ Α &amp; Β Βαθμού.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/>
              <a:t>Β’ 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806482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ΠΡΟΤΕΡΑΙΟΤΗΤΑ </a:t>
            </a:r>
            <a:r>
              <a:rPr lang="el-GR" sz="2400" b="1" dirty="0" smtClean="0"/>
              <a:t>4Α: </a:t>
            </a:r>
            <a:r>
              <a:rPr lang="el-GR" sz="2400" dirty="0" smtClean="0"/>
              <a:t>Υποδομές ενίσχυσης της κοινωνικής συνοχής για χωρίς αποκλεισμούς ανάπτυξη</a:t>
            </a:r>
            <a:endParaRPr lang="el-GR" sz="2400" b="1" dirty="0">
              <a:solidFill>
                <a:schemeClr val="accent2"/>
              </a:solidFill>
            </a:endParaRP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marL="0" indent="0" algn="just">
                <a:buNone/>
              </a:pPr>
              <a:r>
                <a:rPr lang="el-GR" sz="2000" dirty="0" smtClean="0">
                  <a:solidFill>
                    <a:schemeClr val="bg1"/>
                  </a:solidFill>
                </a:rPr>
                <a:t>Δημιουργία </a:t>
              </a:r>
              <a:r>
                <a:rPr lang="el-GR" sz="2000" dirty="0">
                  <a:solidFill>
                    <a:schemeClr val="bg1"/>
                  </a:solidFill>
                </a:rPr>
                <a:t>– αναβάθμιση υποδομών και εξοπλισμού για την ενίσχυση δημόσιων δομών προώθησης στην απασχόληση.</a:t>
              </a: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831717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1.000.000 €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</a:t>
            </a:r>
            <a:r>
              <a:rPr lang="el-GR" sz="2000" dirty="0">
                <a:solidFill>
                  <a:srgbClr val="002060"/>
                </a:solidFill>
              </a:rPr>
              <a:t> </a:t>
            </a:r>
            <a:r>
              <a:rPr lang="el-GR" sz="2000" b="1" dirty="0"/>
              <a:t>Δημόσιες δομές προώθησης της απασχόλησης (ΔΥΠΑ)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Β’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</a:t>
            </a:r>
            <a:r>
              <a:rPr lang="el-GR" sz="2000" b="1" dirty="0"/>
              <a:t>: Γ’ 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70487518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486</TotalTime>
  <Words>459</Words>
  <Application>Microsoft Office PowerPoint</Application>
  <PresentationFormat>Προβολή στην οθόνη (4:3)</PresentationFormat>
  <Paragraphs>56</Paragraphs>
  <Slides>10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Θέμα του Office</vt:lpstr>
      <vt:lpstr>Παρουσίαση του PowerPoint</vt:lpstr>
      <vt:lpstr>ΠΡΟΤΕΡΑΙΟΤΗΤΑ 1: Ενίσχυση της Ανταγωνιστικότητας της  Οικονομίας</vt:lpstr>
      <vt:lpstr>ΠΡΟΤΕΡΑΙΟΤΗΤΑ 1: Ενίσχυση της Ανταγωνιστικότητας της  Οικονομίας.</vt:lpstr>
      <vt:lpstr>ΠΡΟΤΕΡΑΙΟΤΗΤΑ 1: Ενίσχυση της Ανταγωνιστικότητας της Οικονομίας.</vt:lpstr>
      <vt:lpstr>ΠΡΟΤΕΡΑΙΟΤΗΤΑ 1: Ενίσχυση της Ανταγωνιστικότητας της      Οικονομίας.</vt:lpstr>
      <vt:lpstr>ΠΡΟΤΕΡΑΙΟΤΗΤΑ 1: Ενίσχυση της Ανταγωνιστικότητας της  Οικονομίας.</vt:lpstr>
      <vt:lpstr>ΠΡΟΤΕΡΑΙΟΤΗΤΑ 1: Ενίσχυση της Ανταγωνιστικότητας της      Οικονομίας.</vt:lpstr>
      <vt:lpstr>ΠΡΟΤΕΡΑΙΟΤΗΤΑ 2: Περιβάλλον &amp; Ανθεκτικότητα</vt:lpstr>
      <vt:lpstr>ΠΡΟΤΕΡΑΙΟΤΗΤΑ 4Α: Υποδομές ενίσχυσης της κοινωνικής συνοχής για χωρίς αποκλεισμούς ανάπτυξη</vt:lpstr>
      <vt:lpstr>ευχαριστούμε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ΓΡΑΒΒΑΝΗ ΠΟΛΥΤΙΜΗ</cp:lastModifiedBy>
  <cp:revision>67</cp:revision>
  <cp:lastPrinted>2024-02-02T12:18:03Z</cp:lastPrinted>
  <dcterms:created xsi:type="dcterms:W3CDTF">2022-11-10T09:54:54Z</dcterms:created>
  <dcterms:modified xsi:type="dcterms:W3CDTF">2024-02-02T16:25:06Z</dcterms:modified>
</cp:coreProperties>
</file>