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57" r:id="rId3"/>
    <p:sldId id="259" r:id="rId4"/>
    <p:sldId id="281" r:id="rId5"/>
    <p:sldId id="353" r:id="rId6"/>
    <p:sldId id="261" r:id="rId7"/>
    <p:sldId id="357" r:id="rId8"/>
    <p:sldId id="358" r:id="rId9"/>
    <p:sldId id="262" r:id="rId10"/>
    <p:sldId id="334" r:id="rId11"/>
    <p:sldId id="263" r:id="rId12"/>
    <p:sldId id="354" r:id="rId13"/>
    <p:sldId id="264" r:id="rId14"/>
    <p:sldId id="335" r:id="rId15"/>
    <p:sldId id="265" r:id="rId16"/>
    <p:sldId id="266" r:id="rId17"/>
    <p:sldId id="337" r:id="rId18"/>
    <p:sldId id="267" r:id="rId19"/>
    <p:sldId id="268" r:id="rId20"/>
    <p:sldId id="338" r:id="rId21"/>
    <p:sldId id="339" r:id="rId22"/>
    <p:sldId id="269" r:id="rId23"/>
    <p:sldId id="270" r:id="rId24"/>
    <p:sldId id="340" r:id="rId25"/>
    <p:sldId id="271" r:id="rId26"/>
    <p:sldId id="272" r:id="rId27"/>
    <p:sldId id="343" r:id="rId28"/>
    <p:sldId id="273" r:id="rId29"/>
    <p:sldId id="356" r:id="rId30"/>
    <p:sldId id="355" r:id="rId31"/>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147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_____________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_____________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_____________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______________Microsoft_Excel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___________________Microsoft_Excel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___________________Microsoft_Excel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___________________Microsoft_Excel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___________________Microsoft_Excel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133"/>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8705803869246162E-2"/>
          <c:y val="0.12550905739411605"/>
          <c:w val="0.94129426088789414"/>
          <c:h val="0.7640802582352304"/>
        </c:manualLayout>
      </c:layout>
      <c:pie3DChart>
        <c:varyColors val="1"/>
        <c:ser>
          <c:idx val="0"/>
          <c:order val="0"/>
          <c:tx>
            <c:strRef>
              <c:f>Φύλλο1!$B$1</c:f>
              <c:strCache>
                <c:ptCount val="1"/>
                <c:pt idx="0">
                  <c:v>ΣΥΝΟΛΙΚΗ ΔΗΜΟΣΙΑ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58C9-4327-90EB-86D78D69C155}"/>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58C9-4327-90EB-86D78D69C155}"/>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58C9-4327-90EB-86D78D69C155}"/>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58C9-4327-90EB-86D78D69C155}"/>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58C9-4327-90EB-86D78D69C155}"/>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58C9-4327-90EB-86D78D69C155}"/>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58C9-4327-90EB-86D78D69C155}"/>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58C9-4327-90EB-86D78D69C155}"/>
              </c:ext>
            </c:extLst>
          </c:dPt>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1-58C9-4327-90EB-86D78D69C155}"/>
                </c:ext>
              </c:extLst>
            </c:dLbl>
            <c:dLbl>
              <c:idx val="1"/>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3-58C9-4327-90EB-86D78D69C155}"/>
                </c:ext>
              </c:extLst>
            </c:dLbl>
            <c:dLbl>
              <c:idx val="2"/>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5-58C9-4327-90EB-86D78D69C155}"/>
                </c:ext>
              </c:extLst>
            </c:dLbl>
            <c:dLbl>
              <c:idx val="3"/>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7-58C9-4327-90EB-86D78D69C155}"/>
                </c:ext>
              </c:extLst>
            </c:dLbl>
            <c:dLbl>
              <c:idx val="4"/>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9-58C9-4327-90EB-86D78D69C155}"/>
                </c:ext>
              </c:extLst>
            </c:dLbl>
            <c:dLbl>
              <c:idx val="5"/>
              <c:layout>
                <c:manualLayout>
                  <c:x val="-1.7657713987525922E-16"/>
                  <c:y val="-0.21818181818181817"/>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B-58C9-4327-90EB-86D78D69C155}"/>
                </c:ext>
              </c:extLst>
            </c:dLbl>
            <c:dLbl>
              <c:idx val="6"/>
              <c:layout>
                <c:manualLayout>
                  <c:x val="0"/>
                  <c:y val="1.1636363636363636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D-58C9-4327-90EB-86D78D69C155}"/>
                </c:ext>
              </c:extLst>
            </c:dLbl>
            <c:dLbl>
              <c:idx val="7"/>
              <c:layout>
                <c:manualLayout>
                  <c:x val="-2.4078979051288226E-3"/>
                  <c:y val="0.11636363636363625"/>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F-58C9-4327-90EB-86D78D69C155}"/>
                </c:ext>
              </c:extLst>
            </c:dLbl>
            <c:numFmt formatCode="0.0%" sourceLinked="0"/>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Φύλλο1!$A$2:$A$9</c:f>
              <c:strCache>
                <c:ptCount val="8"/>
                <c:pt idx="0">
                  <c:v>ΣΠ 1</c:v>
                </c:pt>
                <c:pt idx="1">
                  <c:v>ΣΠ 2</c:v>
                </c:pt>
                <c:pt idx="2">
                  <c:v>ΣΠ 3</c:v>
                </c:pt>
                <c:pt idx="3">
                  <c:v>ΣΠ 4 - ΕΤΠΑ</c:v>
                </c:pt>
                <c:pt idx="4">
                  <c:v>ΣΠ 4 - ΕΚΤ+</c:v>
                </c:pt>
                <c:pt idx="5">
                  <c:v>ΣΠ 5</c:v>
                </c:pt>
                <c:pt idx="6">
                  <c:v>ΤΒ ΕΤΠΑ</c:v>
                </c:pt>
                <c:pt idx="7">
                  <c:v>ΤΒ ΕΚΤ+</c:v>
                </c:pt>
              </c:strCache>
            </c:strRef>
          </c:cat>
          <c:val>
            <c:numRef>
              <c:f>Φύλλο1!$B$2:$B$9</c:f>
              <c:numCache>
                <c:formatCode>General</c:formatCode>
                <c:ptCount val="8"/>
                <c:pt idx="0">
                  <c:v>70336125</c:v>
                </c:pt>
                <c:pt idx="1">
                  <c:v>111816404</c:v>
                </c:pt>
                <c:pt idx="2">
                  <c:v>40578533</c:v>
                </c:pt>
                <c:pt idx="3">
                  <c:v>81157067</c:v>
                </c:pt>
                <c:pt idx="4">
                  <c:v>140522500</c:v>
                </c:pt>
                <c:pt idx="5">
                  <c:v>99191969</c:v>
                </c:pt>
                <c:pt idx="6">
                  <c:v>7309742</c:v>
                </c:pt>
                <c:pt idx="7">
                  <c:v>2973324</c:v>
                </c:pt>
              </c:numCache>
            </c:numRef>
          </c:val>
          <c:extLst>
            <c:ext xmlns:c16="http://schemas.microsoft.com/office/drawing/2014/chart" uri="{C3380CC4-5D6E-409C-BE32-E72D297353CC}">
              <c16:uniqueId val="{00000010-58C9-4327-90EB-86D78D69C155}"/>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a:t>
            </a:r>
            <a:r>
              <a:rPr lang="el-GR" sz="1200" baseline="0"/>
              <a:t> ΠΟΡΩΝ ΠΡΟΤΕΡΑΙΟΤΗΤΑΣ ΑΝΑ ΕΙΔΙΚΟ ΣΤΟΧΟ</a:t>
            </a:r>
            <a:endParaRPr lang="el-GR" sz="1200"/>
          </a:p>
        </c:rich>
      </c:tx>
      <c:layout/>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50A8-4210-95EC-64BC6230F530}"/>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50A8-4210-95EC-64BC6230F530}"/>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50A8-4210-95EC-64BC6230F530}"/>
              </c:ext>
            </c:extLst>
          </c:dPt>
          <c:dLbls>
            <c:dLbl>
              <c:idx val="0"/>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50A8-4210-95EC-64BC6230F530}"/>
                </c:ext>
              </c:extLst>
            </c:dLbl>
            <c:dLbl>
              <c:idx val="1"/>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50A8-4210-95EC-64BC6230F530}"/>
                </c:ext>
              </c:extLst>
            </c:dLbl>
            <c:dLbl>
              <c:idx val="2"/>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5-50A8-4210-95EC-64BC6230F530}"/>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Φύλλο1!$A$2:$A$4</c:f>
              <c:strCache>
                <c:ptCount val="3"/>
                <c:pt idx="0">
                  <c:v>Ε.Σ. 1.i</c:v>
                </c:pt>
                <c:pt idx="1">
                  <c:v>Ε.Σ. 1.ii</c:v>
                </c:pt>
                <c:pt idx="2">
                  <c:v>Ε.Σ. 1.iii</c:v>
                </c:pt>
              </c:strCache>
            </c:strRef>
          </c:cat>
          <c:val>
            <c:numRef>
              <c:f>Φύλλο1!$B$2:$B$4</c:f>
              <c:numCache>
                <c:formatCode>General</c:formatCode>
                <c:ptCount val="3"/>
                <c:pt idx="0">
                  <c:v>25500000</c:v>
                </c:pt>
                <c:pt idx="1">
                  <c:v>7500000</c:v>
                </c:pt>
                <c:pt idx="2">
                  <c:v>37336125</c:v>
                </c:pt>
              </c:numCache>
            </c:numRef>
          </c:val>
          <c:extLst>
            <c:ext xmlns:c16="http://schemas.microsoft.com/office/drawing/2014/chart" uri="{C3380CC4-5D6E-409C-BE32-E72D297353CC}">
              <c16:uniqueId val="{00000006-50A8-4210-95EC-64BC6230F530}"/>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a:t>
            </a:r>
            <a:r>
              <a:rPr lang="el-GR" sz="1200" baseline="0"/>
              <a:t> ΠΟΡΩΝ ΠΡΟΤΕΡΑΙΟΤΗΤΑΣ ΑΝΑ ΕΙΔΙΚΟ ΣΤΟΧΟ</a:t>
            </a:r>
            <a:endParaRPr lang="el-GR" sz="1200"/>
          </a:p>
        </c:rich>
      </c:tx>
      <c:layout>
        <c:manualLayout>
          <c:xMode val="edge"/>
          <c:yMode val="edge"/>
          <c:x val="0.14485913797254996"/>
          <c:y val="6.5146579804560262E-2"/>
        </c:manualLayout>
      </c:layout>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8986805857069473E-2"/>
          <c:y val="0.25868595415801038"/>
          <c:w val="0.82202638828586105"/>
          <c:h val="0.6895770601964657"/>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C35E-455D-BFAC-F18BFBA3395F}"/>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C35E-455D-BFAC-F18BFBA3395F}"/>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C35E-455D-BFAC-F18BFBA3395F}"/>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C35E-455D-BFAC-F18BFBA3395F}"/>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C35E-455D-BFAC-F18BFBA3395F}"/>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C35E-455D-BFAC-F18BFBA3395F}"/>
              </c:ext>
            </c:extLst>
          </c:dPt>
          <c:dLbls>
            <c:dLbl>
              <c:idx val="0"/>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C35E-455D-BFAC-F18BFBA3395F}"/>
                </c:ext>
              </c:extLst>
            </c:dLbl>
            <c:dLbl>
              <c:idx val="1"/>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C35E-455D-BFAC-F18BFBA3395F}"/>
                </c:ext>
              </c:extLst>
            </c:dLbl>
            <c:dLbl>
              <c:idx val="2"/>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5-C35E-455D-BFAC-F18BFBA3395F}"/>
                </c:ext>
              </c:extLst>
            </c:dLbl>
            <c:dLbl>
              <c:idx val="3"/>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7-C35E-455D-BFAC-F18BFBA3395F}"/>
                </c:ext>
              </c:extLst>
            </c:dLbl>
            <c:dLbl>
              <c:idx val="4"/>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5"/>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9-C35E-455D-BFAC-F18BFBA3395F}"/>
                </c:ext>
              </c:extLst>
            </c:dLbl>
            <c:dLbl>
              <c:idx val="5"/>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6"/>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B-C35E-455D-BFAC-F18BFBA3395F}"/>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Φύλλο1!$A$2:$A$7</c:f>
              <c:strCache>
                <c:ptCount val="6"/>
                <c:pt idx="0">
                  <c:v>Ε.Σ. 2.i</c:v>
                </c:pt>
                <c:pt idx="1">
                  <c:v>Ε.Σ. 2.ii</c:v>
                </c:pt>
                <c:pt idx="2">
                  <c:v>Ε.Σ. 2.iv</c:v>
                </c:pt>
                <c:pt idx="3">
                  <c:v>Ε.Σ. 2.v</c:v>
                </c:pt>
                <c:pt idx="4">
                  <c:v>Ε.Σ. 2.vi</c:v>
                </c:pt>
                <c:pt idx="5">
                  <c:v>Ε.Σ. 2.vii</c:v>
                </c:pt>
              </c:strCache>
            </c:strRef>
          </c:cat>
          <c:val>
            <c:numRef>
              <c:f>Φύλλο1!$B$2:$B$7</c:f>
              <c:numCache>
                <c:formatCode>General</c:formatCode>
                <c:ptCount val="6"/>
                <c:pt idx="0">
                  <c:v>21000000</c:v>
                </c:pt>
                <c:pt idx="1">
                  <c:v>7110522</c:v>
                </c:pt>
                <c:pt idx="2">
                  <c:v>24500000</c:v>
                </c:pt>
                <c:pt idx="3">
                  <c:v>26000000</c:v>
                </c:pt>
                <c:pt idx="4">
                  <c:v>22500000</c:v>
                </c:pt>
                <c:pt idx="5">
                  <c:v>10705882</c:v>
                </c:pt>
              </c:numCache>
            </c:numRef>
          </c:val>
          <c:extLst>
            <c:ext xmlns:c16="http://schemas.microsoft.com/office/drawing/2014/chart" uri="{C3380CC4-5D6E-409C-BE32-E72D297353CC}">
              <c16:uniqueId val="{0000000C-C35E-455D-BFAC-F18BFBA3395F}"/>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 ΠΟΡΩΝ ΠΡΟΤΕΡΑΙΟΤΗΤΑΣ ΑΝΑ ΕΙΔΙΚΟ ΣΤΟΧΟ</a:t>
            </a:r>
          </a:p>
        </c:rich>
      </c:tx>
      <c:layout/>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F3BA-44E1-B55B-ECC261E661B5}"/>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F3BA-44E1-B55B-ECC261E661B5}"/>
              </c:ext>
            </c:extLst>
          </c:dPt>
          <c:dLbls>
            <c:dLbl>
              <c:idx val="0"/>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F3BA-44E1-B55B-ECC261E661B5}"/>
                </c:ext>
              </c:extLst>
            </c:dLbl>
            <c:dLbl>
              <c:idx val="1"/>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F3BA-44E1-B55B-ECC261E661B5}"/>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Ε.Σ. 3.i</c:v>
                </c:pt>
                <c:pt idx="1">
                  <c:v>Ε.Σ. 3.ii</c:v>
                </c:pt>
              </c:strCache>
            </c:strRef>
          </c:cat>
          <c:val>
            <c:numRef>
              <c:f>Φύλλο1!$B$2:$B$3</c:f>
              <c:numCache>
                <c:formatCode>General</c:formatCode>
                <c:ptCount val="2"/>
                <c:pt idx="0">
                  <c:v>10000000</c:v>
                </c:pt>
                <c:pt idx="1">
                  <c:v>30578533</c:v>
                </c:pt>
              </c:numCache>
            </c:numRef>
          </c:val>
          <c:extLst>
            <c:ext xmlns:c16="http://schemas.microsoft.com/office/drawing/2014/chart" uri="{C3380CC4-5D6E-409C-BE32-E72D297353CC}">
              <c16:uniqueId val="{00000004-F3BA-44E1-B55B-ECC261E661B5}"/>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6870598006584693E-2"/>
          <c:y val="0.30438261242545683"/>
          <c:w val="0.82202638828586105"/>
          <c:h val="0.69428588093155019"/>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AF9E-47C3-8D6F-F7A119AEE516}"/>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AF9E-47C3-8D6F-F7A119AEE516}"/>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AF9E-47C3-8D6F-F7A119AEE516}"/>
              </c:ext>
            </c:extLst>
          </c:dPt>
          <c:dPt>
            <c:idx val="3"/>
            <c:bubble3D val="0"/>
            <c:explosion val="11"/>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AF9E-47C3-8D6F-F7A119AEE516}"/>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AF9E-47C3-8D6F-F7A119AEE516}"/>
              </c:ext>
            </c:extLst>
          </c:dPt>
          <c:dLbls>
            <c:dLbl>
              <c:idx val="0"/>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AF9E-47C3-8D6F-F7A119AEE516}"/>
                </c:ext>
              </c:extLst>
            </c:dLbl>
            <c:dLbl>
              <c:idx val="1"/>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AF9E-47C3-8D6F-F7A119AEE516}"/>
                </c:ext>
              </c:extLst>
            </c:dLbl>
            <c:dLbl>
              <c:idx val="2"/>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5-AF9E-47C3-8D6F-F7A119AEE516}"/>
                </c:ext>
              </c:extLst>
            </c:dLbl>
            <c:dLbl>
              <c:idx val="3"/>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7-AF9E-47C3-8D6F-F7A119AEE516}"/>
                </c:ext>
              </c:extLst>
            </c:dLbl>
            <c:dLbl>
              <c:idx val="4"/>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5"/>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9-AF9E-47C3-8D6F-F7A119AEE516}"/>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Φύλλο1!$A$2:$A$6</c:f>
              <c:strCache>
                <c:ptCount val="5"/>
                <c:pt idx="0">
                  <c:v>Ε.Σ. 4.i</c:v>
                </c:pt>
                <c:pt idx="1">
                  <c:v>Ε.Σ. 4.ii</c:v>
                </c:pt>
                <c:pt idx="2">
                  <c:v>Ε.Σ. 4.iii</c:v>
                </c:pt>
                <c:pt idx="3">
                  <c:v>Ε.Σ. 4.v</c:v>
                </c:pt>
                <c:pt idx="4">
                  <c:v>Ε.Σ. 4.vi</c:v>
                </c:pt>
              </c:strCache>
            </c:strRef>
          </c:cat>
          <c:val>
            <c:numRef>
              <c:f>Φύλλο1!$B$2:$B$6</c:f>
              <c:numCache>
                <c:formatCode>General</c:formatCode>
                <c:ptCount val="5"/>
                <c:pt idx="0">
                  <c:v>3000000</c:v>
                </c:pt>
                <c:pt idx="1">
                  <c:v>24500000</c:v>
                </c:pt>
                <c:pt idx="2">
                  <c:v>4000000</c:v>
                </c:pt>
                <c:pt idx="3">
                  <c:v>26657067</c:v>
                </c:pt>
                <c:pt idx="4">
                  <c:v>23000000</c:v>
                </c:pt>
              </c:numCache>
            </c:numRef>
          </c:val>
          <c:extLst>
            <c:ext xmlns:c16="http://schemas.microsoft.com/office/drawing/2014/chart" uri="{C3380CC4-5D6E-409C-BE32-E72D297353CC}">
              <c16:uniqueId val="{0000000A-AF9E-47C3-8D6F-F7A119AEE516}"/>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4174774386078454"/>
          <c:y val="0.3075602975663545"/>
          <c:w val="0.82202638828586105"/>
          <c:h val="0.6924395675030417"/>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9C24-4BED-9605-196D509D724E}"/>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9C24-4BED-9605-196D509D724E}"/>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9C24-4BED-9605-196D509D724E}"/>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9C24-4BED-9605-196D509D724E}"/>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9C24-4BED-9605-196D509D724E}"/>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9C24-4BED-9605-196D509D724E}"/>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9C24-4BED-9605-196D509D724E}"/>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9C24-4BED-9605-196D509D724E}"/>
              </c:ext>
            </c:extLst>
          </c:dPt>
          <c:dPt>
            <c:idx val="8"/>
            <c:bubble3D val="0"/>
            <c:spPr>
              <a:solidFill>
                <a:schemeClr val="accent3">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1-9C24-4BED-9605-196D509D724E}"/>
              </c:ext>
            </c:extLst>
          </c:dPt>
          <c:dLbls>
            <c:dLbl>
              <c:idx val="0"/>
              <c:layout>
                <c:manualLayout>
                  <c:x val="-0.12100456621004566"/>
                  <c:y val="-3.9447731755424098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9C24-4BED-9605-196D509D724E}"/>
                </c:ext>
              </c:extLst>
            </c:dLbl>
            <c:dLbl>
              <c:idx val="1"/>
              <c:layout>
                <c:manualLayout>
                  <c:x val="-3.4246575342465835E-2"/>
                  <c:y val="-8.2840236686390539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9C24-4BED-9605-196D509D724E}"/>
                </c:ext>
              </c:extLst>
            </c:dLbl>
            <c:dLbl>
              <c:idx val="2"/>
              <c:layout>
                <c:manualLayout>
                  <c:x val="0.14155251141552502"/>
                  <c:y val="-5.5226824457593686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5-9C24-4BED-9605-196D509D724E}"/>
                </c:ext>
              </c:extLst>
            </c:dLbl>
            <c:dLbl>
              <c:idx val="3"/>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7-9C24-4BED-9605-196D509D724E}"/>
                </c:ext>
              </c:extLst>
            </c:dLbl>
            <c:dLbl>
              <c:idx val="4"/>
              <c:layout>
                <c:manualLayout>
                  <c:x val="4.5662100456621002E-3"/>
                  <c:y val="-4.3392504930966469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5"/>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9-9C24-4BED-9605-196D509D724E}"/>
                </c:ext>
              </c:extLst>
            </c:dLbl>
            <c:dLbl>
              <c:idx val="5"/>
              <c:layout>
                <c:manualLayout>
                  <c:x val="4.5662100456621002E-3"/>
                  <c:y val="3.9447731755424063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6"/>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B-9C24-4BED-9605-196D509D724E}"/>
                </c:ext>
              </c:extLst>
            </c:dLbl>
            <c:dLbl>
              <c:idx val="6"/>
              <c:layout>
                <c:manualLayout>
                  <c:x val="-2.7397260273972601E-2"/>
                  <c:y val="0.13017751479289941"/>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lumMod val="60000"/>
                        </a:schemeClr>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D-9C24-4BED-9605-196D509D724E}"/>
                </c:ext>
              </c:extLst>
            </c:dLbl>
            <c:dLbl>
              <c:idx val="7"/>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lumMod val="60000"/>
                        </a:schemeClr>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F-9C24-4BED-9605-196D509D724E}"/>
                </c:ext>
              </c:extLst>
            </c:dLbl>
            <c:dLbl>
              <c:idx val="8"/>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lumMod val="60000"/>
                        </a:schemeClr>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11-9C24-4BED-9605-196D509D724E}"/>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Φύλλο1!$A$2:$A$10</c:f>
              <c:strCache>
                <c:ptCount val="9"/>
                <c:pt idx="0">
                  <c:v>Ε.Σ. 4.1(α)</c:v>
                </c:pt>
                <c:pt idx="1">
                  <c:v>Ε.Σ. 4.3 (γ)</c:v>
                </c:pt>
                <c:pt idx="2">
                  <c:v>Ε.Σ. 4.4 (δ)</c:v>
                </c:pt>
                <c:pt idx="3">
                  <c:v>Ε.Σ. 4.6 (στ)</c:v>
                </c:pt>
                <c:pt idx="4">
                  <c:v>Ε.Σ. 4.8 (η)</c:v>
                </c:pt>
                <c:pt idx="5">
                  <c:v>Ε.Σ. 4.9 (θ)</c:v>
                </c:pt>
                <c:pt idx="6">
                  <c:v>Ε.Σ. 4.10 (ι)</c:v>
                </c:pt>
                <c:pt idx="7">
                  <c:v>Ε.Σ. 4.11 (ια)</c:v>
                </c:pt>
                <c:pt idx="8">
                  <c:v>Ε.Σ. 4.8 (ιβ)</c:v>
                </c:pt>
              </c:strCache>
            </c:strRef>
          </c:cat>
          <c:val>
            <c:numRef>
              <c:f>Φύλλο1!$B$2:$B$10</c:f>
              <c:numCache>
                <c:formatCode>General</c:formatCode>
                <c:ptCount val="9"/>
                <c:pt idx="0">
                  <c:v>7100000</c:v>
                </c:pt>
                <c:pt idx="1">
                  <c:v>800000</c:v>
                </c:pt>
                <c:pt idx="2">
                  <c:v>600000</c:v>
                </c:pt>
                <c:pt idx="3">
                  <c:v>25152500</c:v>
                </c:pt>
                <c:pt idx="4">
                  <c:v>5650000</c:v>
                </c:pt>
                <c:pt idx="5">
                  <c:v>4900000</c:v>
                </c:pt>
                <c:pt idx="6">
                  <c:v>3220000</c:v>
                </c:pt>
                <c:pt idx="7">
                  <c:v>83100000</c:v>
                </c:pt>
                <c:pt idx="8">
                  <c:v>10000000</c:v>
                </c:pt>
              </c:numCache>
            </c:numRef>
          </c:val>
          <c:extLst>
            <c:ext xmlns:c16="http://schemas.microsoft.com/office/drawing/2014/chart" uri="{C3380CC4-5D6E-409C-BE32-E72D297353CC}">
              <c16:uniqueId val="{00000012-9C24-4BED-9605-196D509D724E}"/>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 ΠΟΡΩΝ ΠΡΟΤΕΡΑΙΟΤΗΤΑΣ ΑΝΑ ΕΙΔΙΚΟ ΣΤΟΧΟ</a:t>
            </a:r>
          </a:p>
        </c:rich>
      </c:tx>
      <c:layout/>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explosion val="7"/>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31EC-494B-AF1E-66AA93A3C40C}"/>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31EC-494B-AF1E-66AA93A3C40C}"/>
              </c:ext>
            </c:extLst>
          </c:dPt>
          <c:dLbls>
            <c:dLbl>
              <c:idx val="0"/>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31EC-494B-AF1E-66AA93A3C40C}"/>
                </c:ext>
              </c:extLst>
            </c:dLbl>
            <c:dLbl>
              <c:idx val="1"/>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31EC-494B-AF1E-66AA93A3C40C}"/>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Ε.Σ. 5.i</c:v>
                </c:pt>
                <c:pt idx="1">
                  <c:v>Ε.Σ. 5.ii</c:v>
                </c:pt>
              </c:strCache>
            </c:strRef>
          </c:cat>
          <c:val>
            <c:numRef>
              <c:f>Φύλλο1!$B$2:$B$3</c:f>
              <c:numCache>
                <c:formatCode>General</c:formatCode>
                <c:ptCount val="2"/>
                <c:pt idx="0">
                  <c:v>71645627</c:v>
                </c:pt>
                <c:pt idx="1">
                  <c:v>27546342</c:v>
                </c:pt>
              </c:numCache>
            </c:numRef>
          </c:val>
          <c:extLst>
            <c:ext xmlns:c16="http://schemas.microsoft.com/office/drawing/2014/chart" uri="{C3380CC4-5D6E-409C-BE32-E72D297353CC}">
              <c16:uniqueId val="{00000004-31EC-494B-AF1E-66AA93A3C40C}"/>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2E10-4C7D-B163-A42A1A219F27}"/>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2E10-4C7D-B163-A42A1A219F27}"/>
              </c:ext>
            </c:extLst>
          </c:dPt>
          <c:dLbls>
            <c:dLbl>
              <c:idx val="0"/>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2E10-4C7D-B163-A42A1A219F27}"/>
                </c:ext>
              </c:extLst>
            </c:dLbl>
            <c:dLbl>
              <c:idx val="1"/>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2E10-4C7D-B163-A42A1A219F27}"/>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ΤΒ ΕΤΠΑ</c:v>
                </c:pt>
                <c:pt idx="1">
                  <c:v>ΤΒ ΕΚΤ+</c:v>
                </c:pt>
              </c:strCache>
            </c:strRef>
          </c:cat>
          <c:val>
            <c:numRef>
              <c:f>Φύλλο1!$B$2:$B$3</c:f>
              <c:numCache>
                <c:formatCode>General</c:formatCode>
                <c:ptCount val="2"/>
                <c:pt idx="0">
                  <c:v>7309742</c:v>
                </c:pt>
                <c:pt idx="1">
                  <c:v>2973324</c:v>
                </c:pt>
              </c:numCache>
            </c:numRef>
          </c:val>
          <c:extLst>
            <c:ext xmlns:c16="http://schemas.microsoft.com/office/drawing/2014/chart" uri="{C3380CC4-5D6E-409C-BE32-E72D297353CC}">
              <c16:uniqueId val="{00000004-2E10-4C7D-B163-A42A1A219F27}"/>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DF95FC1-14C0-4587-A915-EE1AA2CBB65F}" type="datetimeFigureOut">
              <a:rPr lang="el-GR" smtClean="0"/>
              <a:t>2/2/2024</a:t>
            </a:fld>
            <a:endParaRPr lang="el-GR"/>
          </a:p>
        </p:txBody>
      </p:sp>
      <p:sp>
        <p:nvSpPr>
          <p:cNvPr id="4" name="Θέση εικόνας διαφάνειας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1FCCAF4-B58C-416F-975D-6F095CC2D5B4}" type="slidenum">
              <a:rPr lang="el-GR" smtClean="0"/>
              <a:t>‹#›</a:t>
            </a:fld>
            <a:endParaRPr lang="el-GR"/>
          </a:p>
        </p:txBody>
      </p:sp>
    </p:spTree>
    <p:extLst>
      <p:ext uri="{BB962C8B-B14F-4D97-AF65-F5344CB8AC3E}">
        <p14:creationId xmlns:p14="http://schemas.microsoft.com/office/powerpoint/2010/main" val="4131050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l-GR"/>
              <a:t>Στυλ κύριου τίτλου</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2/2/2024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974901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2/2/2024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2289822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l-GR"/>
              <a:t>Στυλ κύριου τίτλου</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2/2/2024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794939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2/2/2024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361618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l-GR"/>
              <a:t>Στυλ κύριου τίτλου</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782AFB71-1C71-4978-BB05-9742C4DB277C}" type="datetimeFigureOut">
              <a:rPr lang="el-GR" smtClean="0"/>
              <a:t>2/2/2024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723937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782AFB71-1C71-4978-BB05-9742C4DB277C}" type="datetimeFigureOut">
              <a:rPr lang="el-GR" smtClean="0"/>
              <a:t>2/2/2024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34449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l-GR"/>
              <a:t>Στυλ κύριου τίτλου</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629842" y="2505075"/>
            <a:ext cx="3868340"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4629150" y="2505075"/>
            <a:ext cx="3887391"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782AFB71-1C71-4978-BB05-9742C4DB277C}" type="datetimeFigureOut">
              <a:rPr lang="el-GR" smtClean="0"/>
              <a:t>2/2/2024</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421976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Date Placeholder 2"/>
          <p:cNvSpPr>
            <a:spLocks noGrp="1"/>
          </p:cNvSpPr>
          <p:nvPr>
            <p:ph type="dt" sz="half" idx="10"/>
          </p:nvPr>
        </p:nvSpPr>
        <p:spPr/>
        <p:txBody>
          <a:bodyPr/>
          <a:lstStyle/>
          <a:p>
            <a:fld id="{782AFB71-1C71-4978-BB05-9742C4DB277C}" type="datetimeFigureOut">
              <a:rPr lang="el-GR" smtClean="0"/>
              <a:t>2/2/2024</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80156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AFB71-1C71-4978-BB05-9742C4DB277C}" type="datetimeFigureOut">
              <a:rPr lang="el-GR" smtClean="0"/>
              <a:t>2/2/2024</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79061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l-GR"/>
              <a:t>Στυλ κύριου τίτλου</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82AFB71-1C71-4978-BB05-9742C4DB277C}" type="datetimeFigureOut">
              <a:rPr lang="el-GR" smtClean="0"/>
              <a:t>2/2/2024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814407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l-GR"/>
              <a:t>Στυλ κύριου τίτλου</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82AFB71-1C71-4978-BB05-9742C4DB277C}" type="datetimeFigureOut">
              <a:rPr lang="el-GR" smtClean="0"/>
              <a:t>2/2/2024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106839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24000" b="-2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l-GR"/>
              <a:t>Στυλ κύριου τίτλου</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AFB71-1C71-4978-BB05-9742C4DB277C}" type="datetimeFigureOut">
              <a:rPr lang="el-GR" smtClean="0"/>
              <a:t>2/2/2024</a:t>
            </a:fld>
            <a:endParaRPr lang="el-G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F62F2E-CCA9-450B-8BD9-640EE0ACE4B5}" type="slidenum">
              <a:rPr lang="el-GR" smtClean="0"/>
              <a:t>‹#›</a:t>
            </a:fld>
            <a:endParaRPr lang="el-GR"/>
          </a:p>
        </p:txBody>
      </p:sp>
    </p:spTree>
    <p:extLst>
      <p:ext uri="{BB962C8B-B14F-4D97-AF65-F5344CB8AC3E}">
        <p14:creationId xmlns:p14="http://schemas.microsoft.com/office/powerpoint/2010/main" val="15471798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www.thessalia-espa.gr/" TargetMode="Externa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a:xfrm>
            <a:off x="2762155" y="2880023"/>
            <a:ext cx="3951526" cy="1266197"/>
          </a:xfrm>
          <a:noFill/>
        </p:spPr>
        <p:txBody>
          <a:bodyPr>
            <a:noAutofit/>
          </a:bodyPr>
          <a:lstStyle/>
          <a:p>
            <a:r>
              <a:rPr lang="el-GR" b="1" dirty="0"/>
              <a:t> </a:t>
            </a:r>
          </a:p>
          <a:p>
            <a:r>
              <a:rPr lang="el-GR" b="1" dirty="0" err="1"/>
              <a:t>ΠεΠ</a:t>
            </a:r>
            <a:r>
              <a:rPr lang="el-GR" b="1" dirty="0"/>
              <a:t> «ΘΕΣΣΑΛΙΑ» 2021-2027</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8" name="Εικόνα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147" y="91775"/>
            <a:ext cx="802256" cy="809684"/>
          </a:xfrm>
          <a:prstGeom prst="rect">
            <a:avLst/>
          </a:prstGeom>
        </p:spPr>
      </p:pic>
      <p:sp>
        <p:nvSpPr>
          <p:cNvPr id="9" name="TextBox 8"/>
          <p:cNvSpPr txBox="1"/>
          <p:nvPr/>
        </p:nvSpPr>
        <p:spPr>
          <a:xfrm>
            <a:off x="279393" y="881498"/>
            <a:ext cx="1914307" cy="738664"/>
          </a:xfrm>
          <a:prstGeom prst="rect">
            <a:avLst/>
          </a:prstGeom>
          <a:noFill/>
        </p:spPr>
        <p:txBody>
          <a:bodyPr wrap="none" rtlCol="0">
            <a:spAutoFit/>
          </a:bodyPr>
          <a:lstStyle/>
          <a:p>
            <a:pPr algn="ctr"/>
            <a:r>
              <a:rPr lang="el-GR" sz="1050" b="1" dirty="0"/>
              <a:t>ΕΛΛΗΝΙΚΗ ΔΗΜΟΚΡΑΤΙΑ</a:t>
            </a:r>
          </a:p>
          <a:p>
            <a:pPr algn="ctr"/>
            <a:r>
              <a:rPr lang="el-GR" sz="1050" b="1" dirty="0"/>
              <a:t>ΠΕΡΙΦΕΡΕΙΑ ΘΕΣΣΑΛΙΑΣ</a:t>
            </a:r>
          </a:p>
          <a:p>
            <a:pPr algn="ctr"/>
            <a:r>
              <a:rPr lang="el-GR" sz="1050" b="1" dirty="0"/>
              <a:t>ΕΙΔΙΚΗ ΥΠΗΡΕΣΙΑ ΔΙΑΧΕΙΡΙΣΗΣ</a:t>
            </a:r>
          </a:p>
          <a:p>
            <a:pPr algn="ctr"/>
            <a:r>
              <a:rPr lang="el-GR" sz="1050" b="1" dirty="0"/>
              <a:t>ΠΡΟΓΡΑΜΜΑΤΟΣ «ΘΕΣΣΑΛΙΑ»</a:t>
            </a:r>
          </a:p>
        </p:txBody>
      </p:sp>
      <p:pic>
        <p:nvPicPr>
          <p:cNvPr id="11" name="Εικόνα 10"/>
          <p:cNvPicPr>
            <a:picLocks noChangeAspect="1"/>
          </p:cNvPicPr>
          <p:nvPr/>
        </p:nvPicPr>
        <p:blipFill>
          <a:blip r:embed="rId3" cstate="print">
            <a:extLst>
              <a:ext uri="{BEBA8EAE-BF5A-486C-A8C5-ECC9F3942E4B}">
                <a14:imgProps xmlns:a14="http://schemas.microsoft.com/office/drawing/2010/main">
                  <a14:imgLayer r:embed="rId4">
                    <a14:imgEffect>
                      <a14:saturation sat="28000"/>
                    </a14:imgEffect>
                  </a14:imgLayer>
                </a14:imgProps>
              </a:ext>
              <a:ext uri="{28A0092B-C50C-407E-A947-70E740481C1C}">
                <a14:useLocalDpi xmlns:a14="http://schemas.microsoft.com/office/drawing/2010/main" val="0"/>
              </a:ext>
            </a:extLst>
          </a:blip>
          <a:stretch>
            <a:fillRect/>
          </a:stretch>
        </p:blipFill>
        <p:spPr>
          <a:xfrm>
            <a:off x="0" y="6013374"/>
            <a:ext cx="9144000" cy="849194"/>
          </a:xfrm>
          <a:prstGeom prst="rect">
            <a:avLst/>
          </a:prstGeom>
        </p:spPr>
      </p:pic>
      <p:sp>
        <p:nvSpPr>
          <p:cNvPr id="12" name="Στρογγυλεμένο ορθογώνιο 11"/>
          <p:cNvSpPr/>
          <p:nvPr/>
        </p:nvSpPr>
        <p:spPr>
          <a:xfrm>
            <a:off x="2469379" y="2540064"/>
            <a:ext cx="4387645" cy="2214138"/>
          </a:xfrm>
          <a:prstGeom prst="roundRect">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13" name="Τίτλος 1">
            <a:extLst>
              <a:ext uri="{FF2B5EF4-FFF2-40B4-BE49-F238E27FC236}">
                <a16:creationId xmlns:a16="http://schemas.microsoft.com/office/drawing/2014/main" id="{E5F30A9A-1C1E-278F-8D48-63E95503978E}"/>
              </a:ext>
            </a:extLst>
          </p:cNvPr>
          <p:cNvSpPr txBox="1">
            <a:spLocks/>
          </p:cNvSpPr>
          <p:nvPr/>
        </p:nvSpPr>
        <p:spPr>
          <a:xfrm>
            <a:off x="5021826" y="5184059"/>
            <a:ext cx="3888400" cy="37194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l-GR" sz="2000" b="1" i="1" dirty="0" smtClean="0">
                <a:solidFill>
                  <a:srgbClr val="0070C0"/>
                </a:solidFill>
                <a:latin typeface="+mn-lt"/>
              </a:rPr>
              <a:t>Καρδίτσα, 5 Φεβρουαρίου 2024</a:t>
            </a:r>
            <a:endParaRPr lang="el-GR" sz="1600" b="1" i="1" dirty="0">
              <a:solidFill>
                <a:srgbClr val="0070C0"/>
              </a:solidFill>
              <a:latin typeface="+mn-lt"/>
            </a:endParaRPr>
          </a:p>
        </p:txBody>
      </p:sp>
    </p:spTree>
    <p:extLst>
      <p:ext uri="{BB962C8B-B14F-4D97-AF65-F5344CB8AC3E}">
        <p14:creationId xmlns:p14="http://schemas.microsoft.com/office/powerpoint/2010/main" val="769567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58189" y="665018"/>
            <a:ext cx="9144000" cy="242662"/>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300" b="1" dirty="0"/>
              <a:t>Προτεραιότητα 1: Ενίσχυση της Ανταγωνιστικότητας της Οικονομίας (ΕΤΠΑ)</a:t>
            </a:r>
            <a:r>
              <a:rPr lang="el-GR" sz="2400" b="1" dirty="0"/>
              <a:t/>
            </a:r>
            <a:br>
              <a:rPr lang="el-GR" sz="2400" b="1" dirty="0"/>
            </a:br>
            <a:endParaRPr lang="el-GR" sz="2400" b="1" dirty="0"/>
          </a:p>
        </p:txBody>
      </p:sp>
      <p:sp>
        <p:nvSpPr>
          <p:cNvPr id="9" name="Θέση περιεχομένου 8"/>
          <p:cNvSpPr>
            <a:spLocks noGrp="1"/>
          </p:cNvSpPr>
          <p:nvPr>
            <p:ph idx="1"/>
          </p:nvPr>
        </p:nvSpPr>
        <p:spPr>
          <a:xfrm>
            <a:off x="377455" y="1556223"/>
            <a:ext cx="8766545" cy="4620740"/>
          </a:xfrm>
        </p:spPr>
        <p:txBody>
          <a:bodyPr>
            <a:normAutofit/>
          </a:bodyPr>
          <a:lstStyle/>
          <a:p>
            <a:pPr marL="0" indent="0">
              <a:lnSpc>
                <a:spcPct val="107000"/>
              </a:lnSpc>
              <a:spcAft>
                <a:spcPts val="800"/>
              </a:spcAft>
              <a:buNone/>
            </a:pPr>
            <a:r>
              <a:rPr lang="el-GR" sz="2400" b="1" i="1" dirty="0">
                <a:effectLst/>
                <a:latin typeface="Calibri" panose="020F0502020204030204" pitchFamily="34" charset="0"/>
                <a:ea typeface="Calibri" panose="020F0502020204030204" pitchFamily="34" charset="0"/>
                <a:cs typeface="Times New Roman" panose="02020603050405020304" pitchFamily="18" charset="0"/>
              </a:rPr>
              <a:t>Στην παρούσα φάση :</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err="1" smtClean="0">
                <a:effectLst/>
                <a:latin typeface="Calibri" panose="020F0502020204030204" pitchFamily="34" charset="0"/>
                <a:ea typeface="Calibri" panose="020F0502020204030204" pitchFamily="34" charset="0"/>
                <a:cs typeface="Times New Roman" panose="02020603050405020304" pitchFamily="18" charset="0"/>
              </a:rPr>
              <a:t>Επικαιροποιείται</a:t>
            </a:r>
            <a:r>
              <a:rPr lang="el-GR" sz="2400" b="1" dirty="0" smtClean="0">
                <a:effectLst/>
                <a:latin typeface="Calibri" panose="020F0502020204030204" pitchFamily="34" charset="0"/>
                <a:ea typeface="Calibri" panose="020F0502020204030204" pitchFamily="34" charset="0"/>
                <a:cs typeface="Times New Roman" panose="02020603050405020304" pitchFamily="18" charset="0"/>
              </a:rPr>
              <a:t> η </a:t>
            </a:r>
            <a:r>
              <a:rPr lang="en-US" sz="2400" b="1" dirty="0" smtClean="0">
                <a:latin typeface="Calibri" panose="020F0502020204030204" pitchFamily="34" charset="0"/>
                <a:ea typeface="Calibri" panose="020F0502020204030204" pitchFamily="34" charset="0"/>
                <a:cs typeface="Times New Roman" panose="02020603050405020304" pitchFamily="18" charset="0"/>
              </a:rPr>
              <a:t>RIS3 </a:t>
            </a:r>
            <a:r>
              <a:rPr lang="en-US" sz="2400" dirty="0" smtClean="0">
                <a:latin typeface="Calibri" panose="020F0502020204030204" pitchFamily="34" charset="0"/>
                <a:ea typeface="Calibri" panose="020F0502020204030204" pitchFamily="34" charset="0"/>
                <a:cs typeface="Times New Roman" panose="02020603050405020304" pitchFamily="18" charset="0"/>
              </a:rPr>
              <a:t>&amp;  </a:t>
            </a:r>
            <a:r>
              <a:rPr lang="el-GR" sz="2400" dirty="0" smtClean="0">
                <a:latin typeface="Calibri" panose="020F0502020204030204" pitchFamily="34" charset="0"/>
                <a:ea typeface="Calibri" panose="020F0502020204030204" pitchFamily="34" charset="0"/>
                <a:cs typeface="Times New Roman" panose="02020603050405020304" pitchFamily="18" charset="0"/>
              </a:rPr>
              <a:t>τ</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α </a:t>
            </a:r>
            <a:r>
              <a:rPr lang="el-GR" sz="2400" dirty="0">
                <a:effectLst/>
                <a:latin typeface="Calibri" panose="020F0502020204030204" pitchFamily="34" charset="0"/>
                <a:ea typeface="Calibri" panose="020F0502020204030204" pitchFamily="34" charset="0"/>
                <a:cs typeface="Times New Roman" panose="02020603050405020304" pitchFamily="18" charset="0"/>
              </a:rPr>
              <a:t>όργανα παρακολούθησης της </a:t>
            </a:r>
            <a:r>
              <a:rPr lang="el-GR" sz="2000" i="1" dirty="0" smtClean="0">
                <a:effectLst/>
                <a:latin typeface="Calibri" panose="020F0502020204030204" pitchFamily="34" charset="0"/>
                <a:ea typeface="Calibri" panose="020F0502020204030204" pitchFamily="34" charset="0"/>
                <a:cs typeface="Times New Roman" panose="02020603050405020304" pitchFamily="18" charset="0"/>
              </a:rPr>
              <a:t>(ολοκλήρωση 5</a:t>
            </a:r>
            <a:r>
              <a:rPr lang="el-GR" sz="2000" i="1" baseline="30000" dirty="0" smtClean="0">
                <a:effectLst/>
                <a:latin typeface="Calibri" panose="020F0502020204030204" pitchFamily="34" charset="0"/>
                <a:ea typeface="Calibri" panose="020F0502020204030204" pitchFamily="34" charset="0"/>
                <a:cs typeface="Times New Roman" panose="02020603050405020304" pitchFamily="18" charset="0"/>
              </a:rPr>
              <a:t>ος</a:t>
            </a:r>
            <a:r>
              <a:rPr lang="el-GR" sz="2000" i="1" dirty="0" smtClean="0">
                <a:effectLst/>
                <a:latin typeface="Calibri" panose="020F0502020204030204" pitchFamily="34" charset="0"/>
                <a:ea typeface="Calibri" panose="020F0502020204030204" pitchFamily="34" charset="0"/>
                <a:cs typeface="Times New Roman" panose="02020603050405020304" pitchFamily="18" charset="0"/>
              </a:rPr>
              <a:t> 2024)</a:t>
            </a:r>
          </a:p>
          <a:p>
            <a:pPr marL="342900" lvl="0" indent="-342900" algn="just">
              <a:lnSpc>
                <a:spcPct val="107000"/>
              </a:lnSpc>
              <a:buFont typeface="Calibri" panose="020F0502020204030204" pitchFamily="34" charset="0"/>
              <a:buChar char="-"/>
            </a:pP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Για </a:t>
            </a:r>
            <a:r>
              <a:rPr lang="el-GR" sz="2400" dirty="0">
                <a:effectLst/>
                <a:latin typeface="Calibri" panose="020F0502020204030204" pitchFamily="34" charset="0"/>
                <a:ea typeface="Calibri" panose="020F0502020204030204" pitchFamily="34" charset="0"/>
                <a:cs typeface="Times New Roman" panose="02020603050405020304" pitchFamily="18" charset="0"/>
              </a:rPr>
              <a:t>τις δράσεις </a:t>
            </a:r>
            <a:r>
              <a:rPr lang="el-GR" sz="2400" b="1" dirty="0" smtClean="0">
                <a:effectLst/>
                <a:latin typeface="Calibri" panose="020F0502020204030204" pitchFamily="34" charset="0"/>
                <a:ea typeface="Calibri" panose="020F0502020204030204" pitchFamily="34" charset="0"/>
                <a:cs typeface="Times New Roman" panose="02020603050405020304" pitchFamily="18" charset="0"/>
              </a:rPr>
              <a:t>Επιχειρηματικότητας</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ολοκληρώνεται </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o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ορισμός </a:t>
            </a:r>
            <a:r>
              <a:rPr lang="el-GR" sz="2400" dirty="0">
                <a:effectLst/>
                <a:latin typeface="Calibri" panose="020F0502020204030204" pitchFamily="34" charset="0"/>
                <a:ea typeface="Calibri" panose="020F0502020204030204" pitchFamily="34" charset="0"/>
                <a:cs typeface="Times New Roman" panose="02020603050405020304" pitchFamily="18" charset="0"/>
              </a:rPr>
              <a:t>του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ΕΦΕΠΑΕ ως Ενδιάμεσου Φορέα στο Πρόγραμμα </a:t>
            </a:r>
            <a:r>
              <a:rPr lang="el-GR" sz="2400" dirty="0">
                <a:effectLst/>
                <a:latin typeface="Calibri" panose="020F0502020204030204" pitchFamily="34" charset="0"/>
                <a:ea typeface="Calibri" panose="020F0502020204030204" pitchFamily="34" charset="0"/>
                <a:cs typeface="Times New Roman" panose="02020603050405020304" pitchFamily="18" charset="0"/>
              </a:rPr>
              <a:t>και </a:t>
            </a:r>
            <a:r>
              <a:rPr lang="el-GR" sz="2400" dirty="0" smtClean="0">
                <a:latin typeface="Calibri" panose="020F0502020204030204" pitchFamily="34" charset="0"/>
                <a:ea typeface="Calibri" panose="020F0502020204030204" pitchFamily="34" charset="0"/>
                <a:cs typeface="Times New Roman" panose="02020603050405020304" pitchFamily="18" charset="0"/>
              </a:rPr>
              <a:t>εκδίδεται η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1</a:t>
            </a:r>
            <a:r>
              <a:rPr lang="el-GR" sz="2400" baseline="30000" dirty="0" smtClean="0">
                <a:effectLst/>
                <a:latin typeface="Calibri" panose="020F0502020204030204" pitchFamily="34" charset="0"/>
                <a:ea typeface="Calibri" panose="020F0502020204030204" pitchFamily="34" charset="0"/>
                <a:cs typeface="Times New Roman" panose="02020603050405020304" pitchFamily="18" charset="0"/>
              </a:rPr>
              <a:t>η</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 Πρόσκληση </a:t>
            </a:r>
            <a:r>
              <a:rPr lang="el-GR" sz="2400" dirty="0">
                <a:effectLst/>
                <a:latin typeface="Calibri" panose="020F0502020204030204" pitchFamily="34" charset="0"/>
                <a:ea typeface="Calibri" panose="020F0502020204030204" pitchFamily="34" charset="0"/>
                <a:cs typeface="Times New Roman" panose="02020603050405020304" pitchFamily="18" charset="0"/>
              </a:rPr>
              <a:t>ενίσχυσης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επιχειρηματικότητας που αφορά στην εξωστρέφεια των επιχειρήσεων</a:t>
            </a: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96447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563780"/>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Στόχευση </a:t>
            </a:r>
            <a:r>
              <a:rPr lang="el-GR" sz="2800" b="1" dirty="0" smtClean="0"/>
              <a:t>Προτεραιοτήτων Προγράμματος</a:t>
            </a:r>
            <a:endParaRPr lang="el-GR" sz="2800" b="1" dirty="0"/>
          </a:p>
        </p:txBody>
      </p:sp>
      <p:sp>
        <p:nvSpPr>
          <p:cNvPr id="9" name="Θέση περιεχομένου 8"/>
          <p:cNvSpPr>
            <a:spLocks noGrp="1"/>
          </p:cNvSpPr>
          <p:nvPr>
            <p:ph idx="1"/>
          </p:nvPr>
        </p:nvSpPr>
        <p:spPr>
          <a:xfrm>
            <a:off x="1" y="963891"/>
            <a:ext cx="9144000" cy="5097693"/>
          </a:xfrm>
        </p:spPr>
        <p:txBody>
          <a:bodyPr>
            <a:normAutofit fontScale="92500" lnSpcReduction="10000"/>
          </a:bodyPr>
          <a:lstStyle/>
          <a:p>
            <a:pPr lvl="0">
              <a:buClr>
                <a:srgbClr val="FFC000"/>
              </a:buClr>
              <a:buFont typeface="Wingdings" panose="05000000000000000000" pitchFamily="2" charset="2"/>
              <a:buChar char="ü"/>
            </a:pPr>
            <a:r>
              <a:rPr lang="el-GR" dirty="0" smtClean="0"/>
              <a:t>Η </a:t>
            </a:r>
            <a:r>
              <a:rPr lang="el-GR" dirty="0"/>
              <a:t>εξοικονόμηση ενέργειας </a:t>
            </a:r>
            <a:r>
              <a:rPr lang="el-GR" dirty="0" smtClean="0"/>
              <a:t>&amp; η μείωση εκπομπών </a:t>
            </a:r>
            <a:r>
              <a:rPr lang="el-GR" dirty="0"/>
              <a:t>CO2 μέσω </a:t>
            </a:r>
            <a:r>
              <a:rPr lang="el-GR" b="1" dirty="0" smtClean="0"/>
              <a:t>ενεργειακής </a:t>
            </a:r>
            <a:r>
              <a:rPr lang="el-GR" b="1" dirty="0"/>
              <a:t>αναβάθμισης </a:t>
            </a:r>
            <a:r>
              <a:rPr lang="el-GR" b="1" dirty="0" smtClean="0"/>
              <a:t>Δημοσίων </a:t>
            </a:r>
            <a:r>
              <a:rPr lang="el-GR" b="1" dirty="0"/>
              <a:t>Κτιρίων</a:t>
            </a:r>
            <a:r>
              <a:rPr lang="el-GR" dirty="0"/>
              <a:t> </a:t>
            </a:r>
          </a:p>
          <a:p>
            <a:pPr lvl="0">
              <a:buClr>
                <a:srgbClr val="FFC000"/>
              </a:buClr>
              <a:buFont typeface="Wingdings" panose="05000000000000000000" pitchFamily="2" charset="2"/>
              <a:buChar char="ü"/>
            </a:pPr>
            <a:r>
              <a:rPr lang="el-GR" dirty="0"/>
              <a:t>Η ενίσχυση της παραγωγής ενέργειας από </a:t>
            </a:r>
            <a:r>
              <a:rPr lang="el-GR" dirty="0" smtClean="0"/>
              <a:t>ΑΠΕ μέσω εγκατάστασης </a:t>
            </a:r>
            <a:r>
              <a:rPr lang="el-GR" dirty="0"/>
              <a:t>συστημάτων παραγωγής </a:t>
            </a:r>
            <a:r>
              <a:rPr lang="el-GR" b="1" dirty="0"/>
              <a:t>ΑΠΕ σε κτίρια, εγκαταστάσεις &amp; υποδομές </a:t>
            </a:r>
            <a:r>
              <a:rPr lang="el-GR" b="1" dirty="0" smtClean="0"/>
              <a:t>δημόσιου </a:t>
            </a:r>
            <a:r>
              <a:rPr lang="el-GR" b="1" dirty="0"/>
              <a:t>τομέα</a:t>
            </a:r>
          </a:p>
          <a:p>
            <a:pPr lvl="0" algn="just">
              <a:buClr>
                <a:srgbClr val="FFC000"/>
              </a:buClr>
              <a:buFont typeface="Wingdings" panose="05000000000000000000" pitchFamily="2" charset="2"/>
              <a:buChar char="ü"/>
            </a:pPr>
            <a:r>
              <a:rPr lang="el-GR" dirty="0"/>
              <a:t>Η πρόληψη &amp; αντιμετώπιση των επιπτώσεων </a:t>
            </a:r>
            <a:r>
              <a:rPr lang="el-GR" dirty="0" smtClean="0"/>
              <a:t>κλιματικής </a:t>
            </a:r>
            <a:r>
              <a:rPr lang="el-GR" dirty="0"/>
              <a:t>αλλαγής μέσω </a:t>
            </a:r>
            <a:r>
              <a:rPr lang="el-GR" dirty="0" smtClean="0"/>
              <a:t>μικρών </a:t>
            </a:r>
            <a:r>
              <a:rPr lang="el-GR" b="1" dirty="0"/>
              <a:t>αντιπλημμυρικών έργων, έργων προστασίας οικισμών από κατολισθήσεις, επεμβάσεων ενίσχυσης ανθεκτικότητας δημοσίων υποδομών σε φυσικές καταστροφές</a:t>
            </a:r>
            <a:r>
              <a:rPr lang="el-GR" dirty="0"/>
              <a:t>, </a:t>
            </a:r>
            <a:r>
              <a:rPr lang="el-GR" dirty="0" smtClean="0"/>
              <a:t>μέτρων αντιμετώπισης διάβρωσης ακτών</a:t>
            </a:r>
            <a:r>
              <a:rPr lang="el-GR" dirty="0"/>
              <a:t>, </a:t>
            </a:r>
            <a:r>
              <a:rPr lang="el-GR" b="1" dirty="0"/>
              <a:t>παρεμβάσεων προστασίας οικισμών από τις επιπτώσεις της κλιματικής αλλαγής</a:t>
            </a:r>
            <a:r>
              <a:rPr lang="el-GR" dirty="0"/>
              <a:t>, όπως πυρκαγιές, κ.α.</a:t>
            </a:r>
          </a:p>
          <a:p>
            <a:pPr marL="0" indent="0">
              <a:buClr>
                <a:srgbClr val="FFC000"/>
              </a:buClr>
              <a:buNone/>
            </a:pPr>
            <a:endParaRPr lang="el-GR" sz="2000" i="1" dirty="0"/>
          </a:p>
          <a:p>
            <a:pPr marL="0" indent="0">
              <a:buClr>
                <a:srgbClr val="FFC000"/>
              </a:buClr>
              <a:buNone/>
            </a:pPr>
            <a:r>
              <a:rPr lang="el-GR" sz="1200" i="1" dirty="0" smtClean="0"/>
              <a:t>Οι </a:t>
            </a:r>
            <a:r>
              <a:rPr lang="el-GR" sz="1200" i="1" dirty="0"/>
              <a:t>δράσεις της Προτεραιότητας συνεργούν με αντίστοιχες των Προγραμμάτων «Περιβάλλον &amp; Κλιματική Αλλαγή», «Πολιτική Προστασία» &amp; «Ελλάδα 2.0». </a:t>
            </a:r>
            <a:endParaRPr lang="el-GR" sz="1200" dirty="0"/>
          </a:p>
        </p:txBody>
      </p:sp>
      <p:sp>
        <p:nvSpPr>
          <p:cNvPr id="8" name="Ορθογώνιο 7"/>
          <p:cNvSpPr/>
          <p:nvPr/>
        </p:nvSpPr>
        <p:spPr>
          <a:xfrm>
            <a:off x="377455" y="563780"/>
            <a:ext cx="8389090" cy="461665"/>
          </a:xfrm>
          <a:prstGeom prst="rect">
            <a:avLst/>
          </a:prstGeom>
        </p:spPr>
        <p:txBody>
          <a:bodyPr wrap="square">
            <a:spAutoFit/>
          </a:bodyPr>
          <a:lstStyle/>
          <a:p>
            <a:r>
              <a:rPr lang="el-GR" sz="2400" b="1" dirty="0"/>
              <a:t>Προτεραιότητα 2: </a:t>
            </a:r>
            <a:r>
              <a:rPr lang="el-GR" sz="2400" dirty="0"/>
              <a:t>Περιβάλλον και Ανθεκτικότητα (ΕΤΠΑ)</a:t>
            </a:r>
          </a:p>
        </p:txBody>
      </p:sp>
    </p:spTree>
    <p:extLst>
      <p:ext uri="{BB962C8B-B14F-4D97-AF65-F5344CB8AC3E}">
        <p14:creationId xmlns:p14="http://schemas.microsoft.com/office/powerpoint/2010/main" val="2180760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563780"/>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Στόχευση </a:t>
            </a:r>
            <a:r>
              <a:rPr lang="el-GR" sz="2800" b="1" dirty="0" smtClean="0"/>
              <a:t>Προτεραιοτήτων Προγράμματος</a:t>
            </a:r>
            <a:endParaRPr lang="el-GR" sz="2800" b="1" dirty="0"/>
          </a:p>
        </p:txBody>
      </p:sp>
      <p:sp>
        <p:nvSpPr>
          <p:cNvPr id="9" name="Θέση περιεχομένου 8"/>
          <p:cNvSpPr>
            <a:spLocks noGrp="1"/>
          </p:cNvSpPr>
          <p:nvPr>
            <p:ph idx="1"/>
          </p:nvPr>
        </p:nvSpPr>
        <p:spPr>
          <a:xfrm>
            <a:off x="1" y="963891"/>
            <a:ext cx="9144000" cy="5097693"/>
          </a:xfrm>
        </p:spPr>
        <p:txBody>
          <a:bodyPr>
            <a:normAutofit fontScale="92500" lnSpcReduction="10000"/>
          </a:bodyPr>
          <a:lstStyle/>
          <a:p>
            <a:pPr lvl="0">
              <a:buClr>
                <a:srgbClr val="FFC000"/>
              </a:buClr>
              <a:buFont typeface="Wingdings" panose="05000000000000000000" pitchFamily="2" charset="2"/>
              <a:buChar char="ü"/>
            </a:pPr>
            <a:r>
              <a:rPr lang="el-GR" sz="2400" dirty="0"/>
              <a:t>Η προστασία του φυσικού περιβάλλοντος μέσω </a:t>
            </a:r>
            <a:r>
              <a:rPr lang="el-GR" sz="2400" b="1" dirty="0" smtClean="0"/>
              <a:t>ολοκλήρωσης έργων </a:t>
            </a:r>
            <a:r>
              <a:rPr lang="el-GR" sz="2400" b="1" dirty="0"/>
              <a:t>διαχείρισης αστικών υγρών αποβλήτων οικισμών Γ΄ προτεραιότητας </a:t>
            </a:r>
            <a:r>
              <a:rPr lang="el-GR" sz="2400" b="1" dirty="0" smtClean="0"/>
              <a:t>(</a:t>
            </a:r>
            <a:r>
              <a:rPr lang="el-GR" sz="2400" dirty="0" err="1" smtClean="0"/>
              <a:t>οδ</a:t>
            </a:r>
            <a:r>
              <a:rPr lang="el-GR" sz="2400" dirty="0" smtClean="0"/>
              <a:t>. </a:t>
            </a:r>
            <a:r>
              <a:rPr lang="el-GR" sz="2400" dirty="0"/>
              <a:t>91/271(ΕΟΚ</a:t>
            </a:r>
            <a:r>
              <a:rPr lang="el-GR" sz="2400" dirty="0" smtClean="0"/>
              <a:t>)) </a:t>
            </a:r>
            <a:r>
              <a:rPr lang="el-GR" sz="2400" dirty="0" smtClean="0"/>
              <a:t>&amp; υλοποίησης </a:t>
            </a:r>
            <a:r>
              <a:rPr lang="el-GR" sz="2400" dirty="0"/>
              <a:t>αντίστοιχων έργων </a:t>
            </a:r>
            <a:r>
              <a:rPr lang="el-GR" sz="2400" b="1" dirty="0"/>
              <a:t>οικισμών χαμηλότερης Γ’ προτεραιότητας  με σημαντική περιβαλλοντική ευαισθησία ή/και υψηλή τουριστική κίνηση</a:t>
            </a:r>
            <a:r>
              <a:rPr lang="el-GR" sz="2400" dirty="0"/>
              <a:t> σε συμφωνία με το Επιχειρησιακό Σχέδιο που εκπονείται από το ΥΠΕΝ. </a:t>
            </a:r>
            <a:endParaRPr lang="el-GR" sz="2400" dirty="0" smtClean="0"/>
          </a:p>
          <a:p>
            <a:pPr lvl="0">
              <a:buClr>
                <a:srgbClr val="FFC000"/>
              </a:buClr>
              <a:buFont typeface="Wingdings" panose="05000000000000000000" pitchFamily="2" charset="2"/>
              <a:buChar char="ü"/>
            </a:pPr>
            <a:r>
              <a:rPr lang="el-GR" sz="2400" dirty="0" smtClean="0"/>
              <a:t>Η </a:t>
            </a:r>
            <a:r>
              <a:rPr lang="el-GR" sz="2400" b="1" dirty="0"/>
              <a:t>βιώσιμη διαχείριση του νερού ύδρευσης </a:t>
            </a:r>
            <a:r>
              <a:rPr lang="el-GR" sz="2400" dirty="0" smtClean="0"/>
              <a:t>&amp; η περαιτέρω </a:t>
            </a:r>
            <a:r>
              <a:rPr lang="el-GR" sz="2400" dirty="0"/>
              <a:t>βελτίωση της ποιότητας του σε συμφωνία με το Περιφερειακό Σχέδιο που εκπονείται από το  ΥΠΕΝ και την Οδηγία (EU)2020/2184.   </a:t>
            </a:r>
          </a:p>
          <a:p>
            <a:pPr lvl="0">
              <a:buClr>
                <a:srgbClr val="FFC000"/>
              </a:buClr>
              <a:buFont typeface="Wingdings" panose="05000000000000000000" pitchFamily="2" charset="2"/>
              <a:buChar char="ü"/>
            </a:pPr>
            <a:r>
              <a:rPr lang="el-GR" sz="2400" dirty="0"/>
              <a:t>Η </a:t>
            </a:r>
            <a:r>
              <a:rPr lang="el-GR" sz="2400" dirty="0" smtClean="0"/>
              <a:t>μετάβαση </a:t>
            </a:r>
            <a:r>
              <a:rPr lang="el-GR" sz="2400" dirty="0"/>
              <a:t>προς </a:t>
            </a:r>
            <a:r>
              <a:rPr lang="el-GR" sz="2400" b="1" dirty="0"/>
              <a:t>μία κυκλική </a:t>
            </a:r>
            <a:r>
              <a:rPr lang="el-GR" sz="2400" b="1" dirty="0" smtClean="0"/>
              <a:t>&amp; αποδοτική </a:t>
            </a:r>
            <a:r>
              <a:rPr lang="el-GR" sz="2400" dirty="0" smtClean="0"/>
              <a:t>οικονομία </a:t>
            </a:r>
            <a:r>
              <a:rPr lang="el-GR" sz="2400" dirty="0"/>
              <a:t>μέσω </a:t>
            </a:r>
            <a:r>
              <a:rPr lang="el-GR" sz="2400" dirty="0" smtClean="0"/>
              <a:t>δημιουργίας </a:t>
            </a:r>
            <a:r>
              <a:rPr lang="el-GR" sz="2400" b="1" dirty="0"/>
              <a:t>Πράσινων Σημείων &amp; Γωνιών Ανακύκλωσης </a:t>
            </a:r>
            <a:r>
              <a:rPr lang="el-GR" sz="2400" dirty="0" smtClean="0"/>
              <a:t>σε </a:t>
            </a:r>
            <a:r>
              <a:rPr lang="el-GR" sz="2400" dirty="0"/>
              <a:t>συμφωνία με το υπό αναθεώρηση </a:t>
            </a:r>
            <a:r>
              <a:rPr lang="el-GR" sz="2400" dirty="0" smtClean="0"/>
              <a:t>ΠΕΣΔΑ. </a:t>
            </a:r>
            <a:endParaRPr lang="el-GR" sz="2400" dirty="0"/>
          </a:p>
          <a:p>
            <a:pPr lvl="0">
              <a:buClr>
                <a:srgbClr val="FFC000"/>
              </a:buClr>
              <a:buFont typeface="Wingdings" panose="05000000000000000000" pitchFamily="2" charset="2"/>
              <a:buChar char="ü"/>
            </a:pPr>
            <a:r>
              <a:rPr lang="el-GR" sz="2400" dirty="0"/>
              <a:t>Η βελτίωση του αστικού περιβάλλοντος </a:t>
            </a:r>
            <a:r>
              <a:rPr lang="el-GR" sz="2400" dirty="0" smtClean="0"/>
              <a:t>&amp; η ενίσχυση </a:t>
            </a:r>
            <a:r>
              <a:rPr lang="el-GR" sz="2400" dirty="0"/>
              <a:t>της αστικής βιοποικιλότητας σε αστικά κέντρα της Θεσσαλίας μέσω </a:t>
            </a:r>
            <a:r>
              <a:rPr lang="el-GR" sz="2400" dirty="0" smtClean="0"/>
              <a:t>έργων </a:t>
            </a:r>
            <a:r>
              <a:rPr lang="el-GR" sz="2400" b="1" dirty="0"/>
              <a:t>πράσινων και μπλε υποδομών. </a:t>
            </a:r>
          </a:p>
          <a:p>
            <a:pPr marL="0" indent="0">
              <a:buClr>
                <a:srgbClr val="FFC000"/>
              </a:buClr>
              <a:buNone/>
            </a:pPr>
            <a:r>
              <a:rPr lang="el-GR" sz="1200" i="1" dirty="0"/>
              <a:t>Οι δράσεις της Προτεραιότητας συνεργούν με αντίστοιχες των Προγραμμάτων «Περιβάλλον &amp; Κλιματική Αλλαγή», «Πολιτική Προστασία» &amp; «Ελλάδα 2.0». </a:t>
            </a:r>
            <a:endParaRPr lang="el-GR" sz="1200" dirty="0"/>
          </a:p>
        </p:txBody>
      </p:sp>
      <p:sp>
        <p:nvSpPr>
          <p:cNvPr id="8" name="Ορθογώνιο 7"/>
          <p:cNvSpPr/>
          <p:nvPr/>
        </p:nvSpPr>
        <p:spPr>
          <a:xfrm>
            <a:off x="377455" y="563780"/>
            <a:ext cx="8389090" cy="400110"/>
          </a:xfrm>
          <a:prstGeom prst="rect">
            <a:avLst/>
          </a:prstGeom>
        </p:spPr>
        <p:txBody>
          <a:bodyPr wrap="square">
            <a:spAutoFit/>
          </a:bodyPr>
          <a:lstStyle/>
          <a:p>
            <a:r>
              <a:rPr lang="el-GR" sz="2000" b="1" dirty="0"/>
              <a:t>Προτεραιότητα 2: </a:t>
            </a:r>
            <a:r>
              <a:rPr lang="el-GR" sz="2000" dirty="0"/>
              <a:t>Περιβάλλον και Ανθεκτικότητα (ΕΤΠΑ)</a:t>
            </a:r>
          </a:p>
        </p:txBody>
      </p:sp>
    </p:spTree>
    <p:extLst>
      <p:ext uri="{BB962C8B-B14F-4D97-AF65-F5344CB8AC3E}">
        <p14:creationId xmlns:p14="http://schemas.microsoft.com/office/powerpoint/2010/main" val="46145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613429" y="0"/>
            <a:ext cx="8389090" cy="400110"/>
          </a:xfrm>
          <a:prstGeom prst="rect">
            <a:avLst/>
          </a:prstGeom>
        </p:spPr>
        <p:txBody>
          <a:bodyPr wrap="square">
            <a:spAutoFit/>
          </a:bodyPr>
          <a:lstStyle/>
          <a:p>
            <a:r>
              <a:rPr lang="el-GR" sz="2000" dirty="0"/>
              <a:t>Η </a:t>
            </a:r>
            <a:r>
              <a:rPr lang="el-GR" sz="2000" b="1" dirty="0"/>
              <a:t>Προτεραιότητα 2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696966126"/>
              </p:ext>
            </p:extLst>
          </p:nvPr>
        </p:nvGraphicFramePr>
        <p:xfrm>
          <a:off x="51618" y="400111"/>
          <a:ext cx="9092381" cy="3876920"/>
        </p:xfrm>
        <a:graphic>
          <a:graphicData uri="http://schemas.openxmlformats.org/drawingml/2006/table">
            <a:tbl>
              <a:tblPr firstRow="1" firstCol="1" bandRow="1">
                <a:tableStyleId>{5C22544A-7EE6-4342-B048-85BDC9FD1C3A}</a:tableStyleId>
              </a:tblPr>
              <a:tblGrid>
                <a:gridCol w="1555076">
                  <a:extLst>
                    <a:ext uri="{9D8B030D-6E8A-4147-A177-3AD203B41FA5}">
                      <a16:colId xmlns:a16="http://schemas.microsoft.com/office/drawing/2014/main" val="697450217"/>
                    </a:ext>
                  </a:extLst>
                </a:gridCol>
                <a:gridCol w="6179780">
                  <a:extLst>
                    <a:ext uri="{9D8B030D-6E8A-4147-A177-3AD203B41FA5}">
                      <a16:colId xmlns:a16="http://schemas.microsoft.com/office/drawing/2014/main" val="2210640923"/>
                    </a:ext>
                  </a:extLst>
                </a:gridCol>
                <a:gridCol w="1357525">
                  <a:extLst>
                    <a:ext uri="{9D8B030D-6E8A-4147-A177-3AD203B41FA5}">
                      <a16:colId xmlns:a16="http://schemas.microsoft.com/office/drawing/2014/main" val="3271056864"/>
                    </a:ext>
                  </a:extLst>
                </a:gridCol>
              </a:tblGrid>
              <a:tr h="415299">
                <a:tc>
                  <a:txBody>
                    <a:bodyPr/>
                    <a:lstStyle/>
                    <a:p>
                      <a:pPr algn="ctr">
                        <a:lnSpc>
                          <a:spcPct val="107000"/>
                        </a:lnSpc>
                        <a:spcAft>
                          <a:spcPts val="800"/>
                        </a:spcAft>
                      </a:pPr>
                      <a:r>
                        <a:rPr lang="el-GR" sz="1100" dirty="0">
                          <a:effectLst/>
                        </a:rPr>
                        <a:t>ΕΙΔΙΚΟΣ ΣΤΟΧΟΣ</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111.816.403</a:t>
                      </a:r>
                    </a:p>
                  </a:txBody>
                  <a:tcPr marL="68580" marR="68580" marT="0" marB="0" anchor="ctr"/>
                </a:tc>
                <a:extLst>
                  <a:ext uri="{0D108BD9-81ED-4DB2-BD59-A6C34878D82A}">
                    <a16:rowId xmlns:a16="http://schemas.microsoft.com/office/drawing/2014/main" val="1349208594"/>
                  </a:ext>
                </a:extLst>
              </a:tr>
              <a:tr h="484992">
                <a:tc>
                  <a:txBody>
                    <a:bodyPr/>
                    <a:lstStyle/>
                    <a:p>
                      <a:pPr algn="ctr">
                        <a:lnSpc>
                          <a:spcPct val="107000"/>
                        </a:lnSpc>
                        <a:spcAft>
                          <a:spcPts val="0"/>
                        </a:spcAft>
                      </a:pPr>
                      <a:r>
                        <a:rPr lang="el-GR" sz="1100">
                          <a:effectLst/>
                        </a:rPr>
                        <a:t>2.1</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μέτρων ενεργειακής απόδοσης </a:t>
                      </a:r>
                      <a:r>
                        <a:rPr lang="el-GR" sz="1400" dirty="0" smtClean="0">
                          <a:effectLst/>
                        </a:rPr>
                        <a:t>- μείωση εκπομπών </a:t>
                      </a:r>
                      <a:r>
                        <a:rPr lang="el-GR" sz="1400" dirty="0">
                          <a:effectLst/>
                        </a:rPr>
                        <a:t>αερίων </a:t>
                      </a:r>
                      <a:r>
                        <a:rPr lang="el-GR" sz="1400" dirty="0" smtClean="0">
                          <a:effectLst/>
                        </a:rPr>
                        <a:t>θερμοκηπίου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21.000.000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03139693"/>
                  </a:ext>
                </a:extLst>
              </a:tr>
              <a:tr h="732970">
                <a:tc>
                  <a:txBody>
                    <a:bodyPr/>
                    <a:lstStyle/>
                    <a:p>
                      <a:pPr algn="ctr">
                        <a:lnSpc>
                          <a:spcPct val="107000"/>
                        </a:lnSpc>
                        <a:spcAft>
                          <a:spcPts val="0"/>
                        </a:spcAft>
                      </a:pPr>
                      <a:r>
                        <a:rPr lang="el-GR" sz="1100" dirty="0">
                          <a:effectLst/>
                        </a:rPr>
                        <a:t>2.2</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των ανανεώσιμων πηγών ενέργειας σύμφωνα με την οδηγία για τις ανανεώσιμες πηγές ενέργειας (ΕΕ) 2018/2001[1] συμπεριλαμβανομένων των κριτηρίων βιωσιμότητας που καθορίζονται σ᾿ αυτήν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7.110.521</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11567068"/>
                  </a:ext>
                </a:extLst>
              </a:tr>
              <a:tr h="732970">
                <a:tc>
                  <a:txBody>
                    <a:bodyPr/>
                    <a:lstStyle/>
                    <a:p>
                      <a:pPr algn="ctr">
                        <a:lnSpc>
                          <a:spcPct val="107000"/>
                        </a:lnSpc>
                        <a:spcAft>
                          <a:spcPts val="0"/>
                        </a:spcAft>
                      </a:pPr>
                      <a:r>
                        <a:rPr lang="el-GR" sz="1100">
                          <a:effectLst/>
                        </a:rPr>
                        <a:t>2.4</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της προσαρμογής στην κλιματική αλλαγή </a:t>
                      </a:r>
                      <a:r>
                        <a:rPr lang="el-GR" sz="1400" dirty="0" smtClean="0">
                          <a:effectLst/>
                        </a:rPr>
                        <a:t>&amp; της </a:t>
                      </a:r>
                      <a:r>
                        <a:rPr lang="el-GR" sz="1400" dirty="0">
                          <a:effectLst/>
                        </a:rPr>
                        <a:t>πρόληψης του κινδύνου καταστροφών, της ανθεκτικότητας, λαμβάνοντας υπόψη προσεγγίσεις που βασίζονται στο οικοσύστημα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24.500.000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6327327"/>
                  </a:ext>
                </a:extLst>
              </a:tr>
              <a:tr h="292727">
                <a:tc>
                  <a:txBody>
                    <a:bodyPr/>
                    <a:lstStyle/>
                    <a:p>
                      <a:pPr algn="ctr">
                        <a:lnSpc>
                          <a:spcPct val="107000"/>
                        </a:lnSpc>
                        <a:spcAft>
                          <a:spcPts val="0"/>
                        </a:spcAft>
                      </a:pPr>
                      <a:r>
                        <a:rPr lang="el-GR" sz="1100">
                          <a:effectLst/>
                        </a:rPr>
                        <a:t>2.5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Προαγωγή της πρόσβασης στην ύδρευση </a:t>
                      </a:r>
                      <a:r>
                        <a:rPr lang="el-GR" sz="1400" dirty="0" smtClean="0">
                          <a:effectLst/>
                        </a:rPr>
                        <a:t>&amp; της </a:t>
                      </a:r>
                      <a:r>
                        <a:rPr lang="el-GR" sz="1400" dirty="0">
                          <a:effectLst/>
                        </a:rPr>
                        <a:t>βιώσιμης διαχείρισης του νερού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26.000.000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12770647"/>
                  </a:ext>
                </a:extLst>
              </a:tr>
              <a:tr h="484992">
                <a:tc>
                  <a:txBody>
                    <a:bodyPr/>
                    <a:lstStyle/>
                    <a:p>
                      <a:pPr algn="ctr">
                        <a:lnSpc>
                          <a:spcPct val="107000"/>
                        </a:lnSpc>
                        <a:spcAft>
                          <a:spcPts val="0"/>
                        </a:spcAft>
                      </a:pPr>
                      <a:r>
                        <a:rPr lang="el-GR" sz="1100" dirty="0">
                          <a:effectLst/>
                        </a:rPr>
                        <a:t>2.6</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Προαγωγή της μετάβασης σε κυκλική οικονομία </a:t>
                      </a:r>
                      <a:r>
                        <a:rPr lang="el-GR" sz="1400" dirty="0" smtClean="0">
                          <a:effectLst/>
                        </a:rPr>
                        <a:t>&amp; </a:t>
                      </a:r>
                      <a:r>
                        <a:rPr lang="el-GR" sz="1400" dirty="0">
                          <a:effectLst/>
                        </a:rPr>
                        <a:t>σε αποδοτική ως προς τους πόρους οικονομία</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22.500.000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16625435"/>
                  </a:ext>
                </a:extLst>
              </a:tr>
              <a:tr h="732970">
                <a:tc>
                  <a:txBody>
                    <a:bodyPr/>
                    <a:lstStyle/>
                    <a:p>
                      <a:pPr algn="ctr">
                        <a:lnSpc>
                          <a:spcPct val="107000"/>
                        </a:lnSpc>
                        <a:spcAft>
                          <a:spcPts val="0"/>
                        </a:spcAft>
                      </a:pPr>
                      <a:r>
                        <a:rPr lang="el-GR" sz="1100">
                          <a:effectLst/>
                        </a:rPr>
                        <a:t>2.7</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προστασίας </a:t>
                      </a:r>
                      <a:r>
                        <a:rPr lang="el-GR" sz="1400" dirty="0" smtClean="0">
                          <a:effectLst/>
                        </a:rPr>
                        <a:t>&amp; </a:t>
                      </a:r>
                      <a:r>
                        <a:rPr lang="el-GR" sz="1400" dirty="0">
                          <a:effectLst/>
                        </a:rPr>
                        <a:t>της διατήρησης της φύσης, της βιοποικιλότητας και των πράσινων υποδομών, μεταξύ άλλων σε αστικές περιοχές, και μείωση όλων των μορφών ρύπανσης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10.705.882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4739471"/>
                  </a:ext>
                </a:extLst>
              </a:tr>
            </a:tbl>
          </a:graphicData>
        </a:graphic>
      </p:graphicFrame>
      <p:graphicFrame>
        <p:nvGraphicFramePr>
          <p:cNvPr id="9" name="Γράφημα 8"/>
          <p:cNvGraphicFramePr/>
          <p:nvPr>
            <p:extLst>
              <p:ext uri="{D42A27DB-BD31-4B8C-83A1-F6EECF244321}">
                <p14:modId xmlns:p14="http://schemas.microsoft.com/office/powerpoint/2010/main" val="2717771214"/>
              </p:ext>
            </p:extLst>
          </p:nvPr>
        </p:nvGraphicFramePr>
        <p:xfrm>
          <a:off x="2967233" y="4029690"/>
          <a:ext cx="5274310" cy="292417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10909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1" y="1178094"/>
            <a:ext cx="9144000" cy="4998869"/>
          </a:xfrm>
        </p:spPr>
        <p:txBody>
          <a:bodyPr>
            <a:normAutofit fontScale="85000" lnSpcReduction="20000"/>
          </a:bodyPr>
          <a:lstStyle/>
          <a:p>
            <a:pPr marL="0" indent="0">
              <a:lnSpc>
                <a:spcPct val="107000"/>
              </a:lnSpc>
              <a:spcAft>
                <a:spcPts val="800"/>
              </a:spcAft>
              <a:buNone/>
            </a:pPr>
            <a:r>
              <a:rPr lang="el-GR" sz="2400" b="1" i="1" dirty="0" smtClean="0">
                <a:effectLst/>
                <a:latin typeface="Calibri" panose="020F0502020204030204" pitchFamily="34" charset="0"/>
                <a:ea typeface="Calibri" panose="020F0502020204030204" pitchFamily="34" charset="0"/>
                <a:cs typeface="Times New Roman" panose="02020603050405020304" pitchFamily="18" charset="0"/>
              </a:rPr>
              <a:t>Μέχρι σήμερα: </a:t>
            </a:r>
          </a:p>
          <a:p>
            <a:pPr>
              <a:lnSpc>
                <a:spcPct val="107000"/>
              </a:lnSpc>
              <a:spcAft>
                <a:spcPts val="800"/>
              </a:spcAft>
              <a:buFontTx/>
              <a:buChar char="-"/>
            </a:pPr>
            <a:r>
              <a:rPr lang="el-GR" sz="2400" b="1" dirty="0" smtClean="0">
                <a:latin typeface="Calibri" panose="020F0502020204030204" pitchFamily="34" charset="0"/>
                <a:ea typeface="Calibri" panose="020F0502020204030204" pitchFamily="34" charset="0"/>
                <a:cs typeface="Times New Roman" panose="02020603050405020304" pitchFamily="18" charset="0"/>
              </a:rPr>
              <a:t>Εξειδίκευση 4 δράσεων, </a:t>
            </a:r>
            <a:r>
              <a:rPr lang="el-GR" sz="2400" dirty="0" smtClean="0">
                <a:latin typeface="Calibri" panose="020F0502020204030204" pitchFamily="34" charset="0"/>
                <a:ea typeface="Calibri" panose="020F0502020204030204" pitchFamily="34" charset="0"/>
                <a:cs typeface="Times New Roman" panose="02020603050405020304" pitchFamily="18" charset="0"/>
              </a:rPr>
              <a:t>π/υ 60,9εκ.€: </a:t>
            </a:r>
          </a:p>
          <a:p>
            <a:pPr lvl="1">
              <a:lnSpc>
                <a:spcPct val="107000"/>
              </a:lnSpc>
              <a:spcAft>
                <a:spcPts val="800"/>
              </a:spcAft>
              <a:buFontTx/>
              <a:buChar char="-"/>
            </a:pPr>
            <a:r>
              <a:rPr lang="el-GR" sz="2000" dirty="0" smtClean="0">
                <a:latin typeface="Calibri" panose="020F0502020204030204" pitchFamily="34" charset="0"/>
                <a:ea typeface="Calibri" panose="020F0502020204030204" pitchFamily="34" charset="0"/>
                <a:cs typeface="Times New Roman" panose="02020603050405020304" pitchFamily="18" charset="0"/>
              </a:rPr>
              <a:t>Ενεργειακή </a:t>
            </a:r>
            <a:r>
              <a:rPr lang="el-GR" sz="2000" dirty="0">
                <a:latin typeface="Calibri" panose="020F0502020204030204" pitchFamily="34" charset="0"/>
                <a:ea typeface="Calibri" panose="020F0502020204030204" pitchFamily="34" charset="0"/>
                <a:cs typeface="Times New Roman" panose="02020603050405020304" pitchFamily="18" charset="0"/>
              </a:rPr>
              <a:t>αναβάθμιση δημόσιων κτιρίων (μεταφερόμενα έργα</a:t>
            </a:r>
            <a:r>
              <a:rPr lang="el-GR" sz="2000" dirty="0" smtClean="0">
                <a:latin typeface="Calibri" panose="020F0502020204030204" pitchFamily="34" charset="0"/>
                <a:ea typeface="Calibri" panose="020F0502020204030204" pitchFamily="34" charset="0"/>
                <a:cs typeface="Times New Roman" panose="02020603050405020304" pitchFamily="18" charset="0"/>
              </a:rPr>
              <a:t>), </a:t>
            </a:r>
            <a:r>
              <a:rPr lang="el-GR" sz="2000" dirty="0">
                <a:latin typeface="Calibri" panose="020F0502020204030204" pitchFamily="34" charset="0"/>
                <a:ea typeface="Calibri" panose="020F0502020204030204" pitchFamily="34" charset="0"/>
                <a:cs typeface="Times New Roman" panose="02020603050405020304" pitchFamily="18" charset="0"/>
              </a:rPr>
              <a:t>Π/Υ 31,3 εκ.€. </a:t>
            </a:r>
            <a:endParaRPr lang="el-GR" sz="2000" dirty="0" smtClean="0">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Aft>
                <a:spcPts val="800"/>
              </a:spcAft>
              <a:buFontTx/>
              <a:buChar char="-"/>
            </a:pPr>
            <a:r>
              <a:rPr lang="el-GR" sz="2000" dirty="0" smtClean="0">
                <a:latin typeface="Calibri" panose="020F0502020204030204" pitchFamily="34" charset="0"/>
                <a:ea typeface="Calibri" panose="020F0502020204030204" pitchFamily="34" charset="0"/>
                <a:cs typeface="Times New Roman" panose="02020603050405020304" pitchFamily="18" charset="0"/>
              </a:rPr>
              <a:t>Έργα </a:t>
            </a:r>
            <a:r>
              <a:rPr lang="el-GR" sz="2000" dirty="0">
                <a:latin typeface="Calibri" panose="020F0502020204030204" pitchFamily="34" charset="0"/>
                <a:ea typeface="Calibri" panose="020F0502020204030204" pitchFamily="34" charset="0"/>
                <a:cs typeface="Times New Roman" panose="02020603050405020304" pitchFamily="18" charset="0"/>
              </a:rPr>
              <a:t>διαχείρισης αστικών υγρών αποβλήτων σε οικισμούς Γ’ προτεραιότητας </a:t>
            </a:r>
            <a:r>
              <a:rPr lang="el-GR" sz="2000" dirty="0" smtClean="0">
                <a:latin typeface="Calibri" panose="020F0502020204030204" pitchFamily="34" charset="0"/>
                <a:ea typeface="Calibri" panose="020F0502020204030204" pitchFamily="34" charset="0"/>
                <a:cs typeface="Times New Roman" panose="02020603050405020304" pitchFamily="18" charset="0"/>
              </a:rPr>
              <a:t> </a:t>
            </a:r>
            <a:r>
              <a:rPr lang="el-GR"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Αλόννησος</a:t>
            </a:r>
            <a:r>
              <a:rPr lang="el-GR" sz="2000" dirty="0" smtClean="0">
                <a:latin typeface="Calibri" panose="020F0502020204030204" pitchFamily="34" charset="0"/>
                <a:ea typeface="Calibri" panose="020F0502020204030204" pitchFamily="34" charset="0"/>
                <a:cs typeface="Times New Roman" panose="02020603050405020304" pitchFamily="18" charset="0"/>
              </a:rPr>
              <a:t> (μεταφερόμενα </a:t>
            </a:r>
            <a:r>
              <a:rPr lang="el-GR" sz="2000" dirty="0">
                <a:latin typeface="Calibri" panose="020F0502020204030204" pitchFamily="34" charset="0"/>
                <a:ea typeface="Calibri" panose="020F0502020204030204" pitchFamily="34" charset="0"/>
                <a:cs typeface="Times New Roman" panose="02020603050405020304" pitchFamily="18" charset="0"/>
              </a:rPr>
              <a:t>έργα)», Π/Υ 9,3 εκ.</a:t>
            </a:r>
            <a:r>
              <a:rPr lang="el-GR" sz="2000" dirty="0" smtClean="0">
                <a:latin typeface="Calibri" panose="020F0502020204030204" pitchFamily="34" charset="0"/>
                <a:ea typeface="Calibri" panose="020F0502020204030204" pitchFamily="34" charset="0"/>
                <a:cs typeface="Times New Roman" panose="02020603050405020304" pitchFamily="18" charset="0"/>
              </a:rPr>
              <a:t>€</a:t>
            </a:r>
          </a:p>
          <a:p>
            <a:pPr lvl="1">
              <a:lnSpc>
                <a:spcPct val="107000"/>
              </a:lnSpc>
              <a:spcAft>
                <a:spcPts val="800"/>
              </a:spcAft>
              <a:buFontTx/>
              <a:buChar char="-"/>
            </a:pPr>
            <a:r>
              <a:rPr lang="el-GR" sz="2000" dirty="0" smtClean="0">
                <a:latin typeface="Calibri" panose="020F0502020204030204" pitchFamily="34" charset="0"/>
                <a:ea typeface="Calibri" panose="020F0502020204030204" pitchFamily="34" charset="0"/>
                <a:cs typeface="Times New Roman" panose="02020603050405020304" pitchFamily="18" charset="0"/>
              </a:rPr>
              <a:t>Έργα </a:t>
            </a:r>
            <a:r>
              <a:rPr lang="el-GR" sz="2000" dirty="0">
                <a:latin typeface="Calibri" panose="020F0502020204030204" pitchFamily="34" charset="0"/>
                <a:ea typeface="Calibri" panose="020F0502020204030204" pitchFamily="34" charset="0"/>
                <a:cs typeface="Times New Roman" panose="02020603050405020304" pitchFamily="18" charset="0"/>
              </a:rPr>
              <a:t>διαχείρισης αστικών υγρών αποβλήτων, σε οικισμούς με </a:t>
            </a:r>
            <a:r>
              <a:rPr lang="el-GR" sz="2000" dirty="0" err="1">
                <a:latin typeface="Calibri" panose="020F0502020204030204" pitchFamily="34" charset="0"/>
                <a:ea typeface="Calibri" panose="020F0502020204030204" pitchFamily="34" charset="0"/>
                <a:cs typeface="Times New Roman" panose="02020603050405020304" pitchFamily="18" charset="0"/>
              </a:rPr>
              <a:t>ι.π</a:t>
            </a:r>
            <a:r>
              <a:rPr lang="el-GR" sz="2000" dirty="0">
                <a:latin typeface="Calibri" panose="020F0502020204030204" pitchFamily="34" charset="0"/>
                <a:ea typeface="Calibri" panose="020F0502020204030204" pitchFamily="34" charset="0"/>
                <a:cs typeface="Times New Roman" panose="02020603050405020304" pitchFamily="18" charset="0"/>
              </a:rPr>
              <a:t>. μικρότερο των 2.000 για άρση πιθανών κινδύνων στην δημόσια υγεία ή στο περιβάλλον, με έμφαση στις τουριστικές περιοχές </a:t>
            </a:r>
            <a:r>
              <a:rPr lang="el-GR" sz="2000" dirty="0" err="1"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Δαμάσι</a:t>
            </a:r>
            <a:r>
              <a:rPr lang="el-GR"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 Δ. Τυρνάβου- </a:t>
            </a:r>
            <a:r>
              <a:rPr lang="el-GR" sz="2000" dirty="0" err="1">
                <a:latin typeface="Calibri" panose="020F0502020204030204" pitchFamily="34" charset="0"/>
                <a:ea typeface="Calibri" panose="020F0502020204030204" pitchFamily="34" charset="0"/>
                <a:cs typeface="Times New Roman" panose="02020603050405020304" pitchFamily="18" charset="0"/>
              </a:rPr>
              <a:t>Τμηματοποιημένο</a:t>
            </a:r>
            <a:r>
              <a:rPr lang="el-GR" sz="2000" dirty="0">
                <a:latin typeface="Calibri" panose="020F0502020204030204" pitchFamily="34" charset="0"/>
                <a:ea typeface="Calibri" panose="020F0502020204030204" pitchFamily="34" charset="0"/>
                <a:cs typeface="Times New Roman" panose="02020603050405020304" pitchFamily="18" charset="0"/>
              </a:rPr>
              <a:t> </a:t>
            </a:r>
            <a:r>
              <a:rPr lang="el-GR" sz="2000" dirty="0" smtClean="0">
                <a:latin typeface="Calibri" panose="020F0502020204030204" pitchFamily="34" charset="0"/>
                <a:ea typeface="Calibri" panose="020F0502020204030204" pitchFamily="34" charset="0"/>
                <a:cs typeface="Times New Roman" panose="02020603050405020304" pitchFamily="18" charset="0"/>
              </a:rPr>
              <a:t>έργο, Π/Υ 3,5 εκ.€</a:t>
            </a:r>
          </a:p>
          <a:p>
            <a:pPr lvl="1">
              <a:lnSpc>
                <a:spcPct val="107000"/>
              </a:lnSpc>
              <a:spcAft>
                <a:spcPts val="800"/>
              </a:spcAft>
              <a:buFontTx/>
              <a:buChar char="-"/>
            </a:pPr>
            <a:r>
              <a:rPr lang="el-GR" sz="2000" dirty="0" smtClean="0">
                <a:latin typeface="Calibri" panose="020F0502020204030204" pitchFamily="34" charset="0"/>
                <a:ea typeface="Calibri" panose="020F0502020204030204" pitchFamily="34" charset="0"/>
                <a:cs typeface="Times New Roman" panose="02020603050405020304" pitchFamily="18" charset="0"/>
              </a:rPr>
              <a:t>Προώθηση </a:t>
            </a:r>
            <a:r>
              <a:rPr lang="el-GR" sz="2000" dirty="0">
                <a:latin typeface="Calibri" panose="020F0502020204030204" pitchFamily="34" charset="0"/>
                <a:ea typeface="Calibri" panose="020F0502020204030204" pitchFamily="34" charset="0"/>
                <a:cs typeface="Times New Roman" panose="02020603050405020304" pitchFamily="18" charset="0"/>
              </a:rPr>
              <a:t>της ανακύκλωσης, έργα «πράσινων σημείων» (μεταφερόμενα έργα)», Π/Υ 16,8 εκ.</a:t>
            </a:r>
            <a:r>
              <a:rPr lang="el-GR" sz="2000"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buFontTx/>
              <a:buChar char="-"/>
            </a:pPr>
            <a:r>
              <a:rPr lang="el-GR" sz="2400" b="1" dirty="0" smtClean="0">
                <a:latin typeface="Calibri" panose="020F0502020204030204" pitchFamily="34" charset="0"/>
                <a:ea typeface="Calibri" panose="020F0502020204030204" pitchFamily="34" charset="0"/>
                <a:cs typeface="Times New Roman" panose="02020603050405020304" pitchFamily="18" charset="0"/>
              </a:rPr>
              <a:t>Έκδοση 1 Πρόσκλησης</a:t>
            </a:r>
            <a:r>
              <a:rPr lang="el-GR" sz="2400" dirty="0" smtClean="0">
                <a:latin typeface="Calibri" panose="020F0502020204030204" pitchFamily="34" charset="0"/>
                <a:ea typeface="Calibri" panose="020F0502020204030204" pitchFamily="34" charset="0"/>
                <a:cs typeface="Times New Roman" panose="02020603050405020304" pitchFamily="18" charset="0"/>
              </a:rPr>
              <a:t> Ενεργειακής αναβάθμισης </a:t>
            </a:r>
            <a:r>
              <a:rPr lang="el-GR" sz="2400" dirty="0">
                <a:latin typeface="Calibri" panose="020F0502020204030204" pitchFamily="34" charset="0"/>
                <a:ea typeface="Calibri" panose="020F0502020204030204" pitchFamily="34" charset="0"/>
                <a:cs typeface="Times New Roman" panose="02020603050405020304" pitchFamily="18" charset="0"/>
              </a:rPr>
              <a:t>δημόσιων κτιρίων (μεταφερόμενα έργα</a:t>
            </a:r>
            <a:r>
              <a:rPr lang="el-GR" sz="2400" dirty="0" smtClean="0">
                <a:latin typeface="Calibri" panose="020F0502020204030204" pitchFamily="34" charset="0"/>
                <a:ea typeface="Calibri" panose="020F0502020204030204" pitchFamily="34" charset="0"/>
                <a:cs typeface="Times New Roman" panose="02020603050405020304" pitchFamily="18" charset="0"/>
              </a:rPr>
              <a:t>), π/υ 31,3 εκ.€</a:t>
            </a:r>
          </a:p>
          <a:p>
            <a:pPr>
              <a:lnSpc>
                <a:spcPct val="107000"/>
              </a:lnSpc>
              <a:spcAft>
                <a:spcPts val="800"/>
              </a:spcAft>
              <a:buFontTx/>
              <a:buChar char="-"/>
            </a:pPr>
            <a:r>
              <a:rPr lang="el-GR" sz="2400" b="1" dirty="0" smtClean="0">
                <a:latin typeface="Calibri" panose="020F0502020204030204" pitchFamily="34" charset="0"/>
                <a:ea typeface="Calibri" panose="020F0502020204030204" pitchFamily="34" charset="0"/>
                <a:cs typeface="Times New Roman" panose="02020603050405020304" pitchFamily="18" charset="0"/>
              </a:rPr>
              <a:t>Ένταξη 10 πράξεων </a:t>
            </a:r>
            <a:r>
              <a:rPr lang="el-GR" sz="2400" dirty="0" smtClean="0">
                <a:latin typeface="Calibri" panose="020F0502020204030204" pitchFamily="34" charset="0"/>
                <a:ea typeface="Calibri" panose="020F0502020204030204" pitchFamily="34" charset="0"/>
                <a:cs typeface="Times New Roman" panose="02020603050405020304" pitchFamily="18" charset="0"/>
              </a:rPr>
              <a:t>Ενεργειακής αναβάθμισης </a:t>
            </a:r>
            <a:r>
              <a:rPr lang="el-GR" sz="2400" dirty="0">
                <a:latin typeface="Calibri" panose="020F0502020204030204" pitchFamily="34" charset="0"/>
                <a:ea typeface="Calibri" panose="020F0502020204030204" pitchFamily="34" charset="0"/>
                <a:cs typeface="Times New Roman" panose="02020603050405020304" pitchFamily="18" charset="0"/>
              </a:rPr>
              <a:t>δημόσιων κτιρίων, </a:t>
            </a:r>
            <a:r>
              <a:rPr lang="el-GR" sz="2400" dirty="0" smtClean="0">
                <a:latin typeface="Calibri" panose="020F0502020204030204" pitchFamily="34" charset="0"/>
                <a:ea typeface="Calibri" panose="020F0502020204030204" pitchFamily="34" charset="0"/>
                <a:cs typeface="Times New Roman" panose="02020603050405020304" pitchFamily="18" charset="0"/>
              </a:rPr>
              <a:t>π/υ 13,2εκ.€ </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l-GR" sz="1800" dirty="0"/>
          </a:p>
        </p:txBody>
      </p:sp>
      <p:sp>
        <p:nvSpPr>
          <p:cNvPr id="8" name="Ορθογώνιο 7"/>
          <p:cNvSpPr/>
          <p:nvPr/>
        </p:nvSpPr>
        <p:spPr>
          <a:xfrm>
            <a:off x="377455" y="777984"/>
            <a:ext cx="8389090" cy="400110"/>
          </a:xfrm>
          <a:prstGeom prst="rect">
            <a:avLst/>
          </a:prstGeom>
        </p:spPr>
        <p:txBody>
          <a:bodyPr wrap="square">
            <a:spAutoFit/>
          </a:bodyPr>
          <a:lstStyle/>
          <a:p>
            <a:r>
              <a:rPr lang="el-GR" sz="2000" b="1" dirty="0"/>
              <a:t>Προτεραιότητα 2: Περιβάλλον και Ανθεκτικότητα (ΕΤΠΑ)</a:t>
            </a:r>
          </a:p>
        </p:txBody>
      </p:sp>
    </p:spTree>
    <p:extLst>
      <p:ext uri="{BB962C8B-B14F-4D97-AF65-F5344CB8AC3E}">
        <p14:creationId xmlns:p14="http://schemas.microsoft.com/office/powerpoint/2010/main" val="1083689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1119"/>
            <a:ext cx="9144000" cy="70304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28599" y="1395941"/>
            <a:ext cx="8915401" cy="4608545"/>
          </a:xfrm>
        </p:spPr>
        <p:txBody>
          <a:bodyPr>
            <a:normAutofit fontScale="92500" lnSpcReduction="10000"/>
          </a:bodyPr>
          <a:lstStyle/>
          <a:p>
            <a:pPr lvl="0">
              <a:buClr>
                <a:srgbClr val="FFC000"/>
              </a:buClr>
              <a:buFont typeface="Wingdings" panose="05000000000000000000" pitchFamily="2" charset="2"/>
              <a:buChar char="ü"/>
            </a:pPr>
            <a:r>
              <a:rPr lang="el-GR" sz="2000" dirty="0" smtClean="0"/>
              <a:t>Η </a:t>
            </a:r>
            <a:r>
              <a:rPr lang="el-GR" sz="2000" dirty="0"/>
              <a:t>κατασκευή έργων βελτίωσης οδικών τμημάτων </a:t>
            </a:r>
            <a:r>
              <a:rPr lang="el-GR" sz="2000" dirty="0" smtClean="0"/>
              <a:t>του αναλυτικού Διευρωπαϊκού Οδικού Δικτύου  </a:t>
            </a:r>
            <a:r>
              <a:rPr lang="el-GR" sz="2000" dirty="0"/>
              <a:t>Μεταφορών (ΔΕΔ-Μ) / (ΔΟΔ), με προτεραιότητα </a:t>
            </a:r>
            <a:r>
              <a:rPr lang="el-GR" sz="2000" dirty="0" smtClean="0"/>
              <a:t>σε τμήματα σημαντικού κυκλοφοριακού φόρτου που εξυπηρετούν τα </a:t>
            </a:r>
            <a:r>
              <a:rPr lang="el-GR" sz="2000" dirty="0"/>
              <a:t>μεγάλα αστικά κέντρα της Θεσσαλίας </a:t>
            </a:r>
            <a:r>
              <a:rPr lang="el-GR" sz="2000" dirty="0" smtClean="0"/>
              <a:t>&amp; σε τμήματα σύνδεσης του </a:t>
            </a:r>
            <a:r>
              <a:rPr lang="el-GR" sz="2000" dirty="0"/>
              <a:t>ΔΟΔ με πύλες εισόδου/εξόδου (λιμάνια </a:t>
            </a:r>
            <a:r>
              <a:rPr lang="el-GR" sz="2000" dirty="0" smtClean="0"/>
              <a:t>- αεροδρόμια</a:t>
            </a:r>
            <a:r>
              <a:rPr lang="el-GR" sz="2000" dirty="0"/>
              <a:t>) για την ενίσχυση της </a:t>
            </a:r>
            <a:r>
              <a:rPr lang="el-GR" sz="2000" dirty="0" err="1"/>
              <a:t>πολυτροπικότητας</a:t>
            </a:r>
            <a:r>
              <a:rPr lang="el-GR" sz="2000" dirty="0"/>
              <a:t> του δικτύου </a:t>
            </a:r>
          </a:p>
          <a:p>
            <a:pPr lvl="0">
              <a:buClr>
                <a:srgbClr val="FFC000"/>
              </a:buClr>
              <a:buFont typeface="Wingdings" panose="05000000000000000000" pitchFamily="2" charset="2"/>
              <a:buChar char="ü"/>
            </a:pPr>
            <a:r>
              <a:rPr lang="el-GR" sz="2000" dirty="0"/>
              <a:t>Η βελτίωση της πρόσβασης στο </a:t>
            </a:r>
            <a:r>
              <a:rPr lang="el-GR" sz="2000" dirty="0" smtClean="0"/>
              <a:t>ΔΕΔ-Μ, </a:t>
            </a:r>
            <a:r>
              <a:rPr lang="el-GR" sz="2000" dirty="0"/>
              <a:t>μέσω της αναβάθμισης οδικών τμημάτων σύνδεσης με ΔΕΔ-Μ</a:t>
            </a:r>
          </a:p>
          <a:p>
            <a:pPr lvl="0">
              <a:buClr>
                <a:srgbClr val="FFC000"/>
              </a:buClr>
              <a:buFont typeface="Wingdings" panose="05000000000000000000" pitchFamily="2" charset="2"/>
              <a:buChar char="ü"/>
            </a:pPr>
            <a:r>
              <a:rPr lang="el-GR" sz="2000" dirty="0"/>
              <a:t>Η ενίσχυση της οδικής ασφάλειας </a:t>
            </a:r>
            <a:r>
              <a:rPr lang="el-GR" sz="2000" dirty="0" smtClean="0"/>
              <a:t>περιφερειακού &amp; τοπικού δικτύου σε </a:t>
            </a:r>
            <a:r>
              <a:rPr lang="el-GR" sz="2000" dirty="0"/>
              <a:t>συμβατότητα με τον στόχο της ΕΕ για μηδενικό αριθμό θυμάτων &amp; σοβαρών τροχαίων ατυχημάτων έως </a:t>
            </a:r>
            <a:r>
              <a:rPr lang="el-GR" sz="2000" dirty="0" smtClean="0"/>
              <a:t>2050 </a:t>
            </a:r>
            <a:r>
              <a:rPr lang="el-GR" sz="2000" dirty="0"/>
              <a:t>(</a:t>
            </a:r>
            <a:r>
              <a:rPr lang="el-GR" sz="2000" dirty="0" err="1"/>
              <a:t>Vision</a:t>
            </a:r>
            <a:r>
              <a:rPr lang="el-GR" sz="2000" dirty="0"/>
              <a:t> </a:t>
            </a:r>
            <a:r>
              <a:rPr lang="el-GR" sz="2000" dirty="0" err="1"/>
              <a:t>Zero</a:t>
            </a:r>
            <a:r>
              <a:rPr lang="el-GR" sz="2000" dirty="0"/>
              <a:t>)</a:t>
            </a:r>
          </a:p>
          <a:p>
            <a:pPr lvl="0">
              <a:buClr>
                <a:srgbClr val="FFC000"/>
              </a:buClr>
              <a:buFont typeface="Wingdings" panose="05000000000000000000" pitchFamily="2" charset="2"/>
              <a:buChar char="ü"/>
            </a:pPr>
            <a:r>
              <a:rPr lang="el-GR" sz="2000" dirty="0"/>
              <a:t>Η αναβάθμιση υποδομών </a:t>
            </a:r>
            <a:r>
              <a:rPr lang="el-GR" sz="2000" dirty="0" smtClean="0"/>
              <a:t>ή/&amp; </a:t>
            </a:r>
            <a:r>
              <a:rPr lang="el-GR" sz="2000" dirty="0" err="1" smtClean="0"/>
              <a:t>ανωδομών</a:t>
            </a:r>
            <a:r>
              <a:rPr lang="el-GR" sz="2000" dirty="0" smtClean="0"/>
              <a:t> περιφερειακών λιμένων της Θεσσαλίας(Σκόπελος, Αλόννησος)  </a:t>
            </a:r>
            <a:r>
              <a:rPr lang="el-GR" sz="2000" dirty="0"/>
              <a:t>για την ενίσχυση της συνδεσιμότητας </a:t>
            </a:r>
            <a:r>
              <a:rPr lang="el-GR" sz="2000" dirty="0" smtClean="0"/>
              <a:t>με </a:t>
            </a:r>
            <a:r>
              <a:rPr lang="el-GR" sz="2000" dirty="0"/>
              <a:t>την ηπειρωτική χώρα</a:t>
            </a:r>
          </a:p>
          <a:p>
            <a:pPr marL="0" indent="0">
              <a:buClr>
                <a:srgbClr val="FFC000"/>
              </a:buClr>
              <a:buNone/>
            </a:pPr>
            <a:endParaRPr lang="el-GR" sz="2000" i="1" dirty="0" smtClean="0"/>
          </a:p>
          <a:p>
            <a:pPr marL="0" indent="0">
              <a:buClr>
                <a:srgbClr val="FFC000"/>
              </a:buClr>
              <a:buNone/>
            </a:pPr>
            <a:r>
              <a:rPr lang="el-GR" sz="1600" i="1" dirty="0" smtClean="0"/>
              <a:t>Οι </a:t>
            </a:r>
            <a:r>
              <a:rPr lang="el-GR" sz="1600" i="1" dirty="0"/>
              <a:t>παρεμβάσεις θα είναι συμβατές με το Εθνικό Στρατηγικό Σχέδιο Μεταφορών και την Περιφερειακή Διάσταση αυτού ως προς την Θεσσαλία, την Εθνική Στρατηγική Λιμένων  και το Εθνικό Σχέδιο Δράσης για την Οδική </a:t>
            </a:r>
            <a:r>
              <a:rPr lang="el-GR" sz="1600" i="1" dirty="0" smtClean="0"/>
              <a:t>Ασφάλεια &amp; συνεργούν </a:t>
            </a:r>
            <a:r>
              <a:rPr lang="el-GR" sz="1600" i="1" dirty="0"/>
              <a:t>με αντίστοιχες των Προγραμμάτων «Μεταφορές» και «Ελλάδα 2.0».</a:t>
            </a:r>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t>Προτεραιότητα 3: </a:t>
            </a:r>
            <a:r>
              <a:rPr lang="el-GR" sz="2000" dirty="0"/>
              <a:t>Βελτίωση μεταφορικών υποδομών και συνδεσιμότητας (ΕΤΠΑ)</a:t>
            </a:r>
          </a:p>
        </p:txBody>
      </p:sp>
    </p:spTree>
    <p:extLst>
      <p:ext uri="{BB962C8B-B14F-4D97-AF65-F5344CB8AC3E}">
        <p14:creationId xmlns:p14="http://schemas.microsoft.com/office/powerpoint/2010/main" val="1190504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378002"/>
            <a:ext cx="8389090" cy="400110"/>
          </a:xfrm>
          <a:prstGeom prst="rect">
            <a:avLst/>
          </a:prstGeom>
        </p:spPr>
        <p:txBody>
          <a:bodyPr wrap="square">
            <a:spAutoFit/>
          </a:bodyPr>
          <a:lstStyle/>
          <a:p>
            <a:r>
              <a:rPr lang="el-GR" sz="2000" dirty="0"/>
              <a:t>Η </a:t>
            </a:r>
            <a:r>
              <a:rPr lang="el-GR" sz="2000" b="1" dirty="0"/>
              <a:t>Προτεραιότητα 3 </a:t>
            </a:r>
            <a:r>
              <a:rPr lang="el-GR" sz="2000" dirty="0"/>
              <a:t>περιλαμβάνει τους εξής ειδικούς στόχους:</a:t>
            </a: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2712655820"/>
              </p:ext>
            </p:extLst>
          </p:nvPr>
        </p:nvGraphicFramePr>
        <p:xfrm>
          <a:off x="0" y="1063907"/>
          <a:ext cx="9144000" cy="1699622"/>
        </p:xfrm>
        <a:graphic>
          <a:graphicData uri="http://schemas.openxmlformats.org/drawingml/2006/table">
            <a:tbl>
              <a:tblPr firstRow="1" firstCol="1" bandRow="1">
                <a:tableStyleId>{5C22544A-7EE6-4342-B048-85BDC9FD1C3A}</a:tableStyleId>
              </a:tblPr>
              <a:tblGrid>
                <a:gridCol w="1196412">
                  <a:extLst>
                    <a:ext uri="{9D8B030D-6E8A-4147-A177-3AD203B41FA5}">
                      <a16:colId xmlns:a16="http://schemas.microsoft.com/office/drawing/2014/main" val="3040637069"/>
                    </a:ext>
                  </a:extLst>
                </a:gridCol>
                <a:gridCol w="6516168">
                  <a:extLst>
                    <a:ext uri="{9D8B030D-6E8A-4147-A177-3AD203B41FA5}">
                      <a16:colId xmlns:a16="http://schemas.microsoft.com/office/drawing/2014/main" val="1350552970"/>
                    </a:ext>
                  </a:extLst>
                </a:gridCol>
                <a:gridCol w="1431420">
                  <a:extLst>
                    <a:ext uri="{9D8B030D-6E8A-4147-A177-3AD203B41FA5}">
                      <a16:colId xmlns:a16="http://schemas.microsoft.com/office/drawing/2014/main" val="1937503957"/>
                    </a:ext>
                  </a:extLst>
                </a:gridCol>
              </a:tblGrid>
              <a:tr h="514170">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40.578.533</a:t>
                      </a:r>
                    </a:p>
                  </a:txBody>
                  <a:tcPr marL="68580" marR="68580" marT="0" marB="0" anchor="ctr"/>
                </a:tc>
                <a:extLst>
                  <a:ext uri="{0D108BD9-81ED-4DB2-BD59-A6C34878D82A}">
                    <a16:rowId xmlns:a16="http://schemas.microsoft.com/office/drawing/2014/main" val="83264197"/>
                  </a:ext>
                </a:extLst>
              </a:tr>
              <a:tr h="474181">
                <a:tc>
                  <a:txBody>
                    <a:bodyPr/>
                    <a:lstStyle/>
                    <a:p>
                      <a:pPr algn="ctr">
                        <a:lnSpc>
                          <a:spcPct val="107000"/>
                        </a:lnSpc>
                        <a:spcAft>
                          <a:spcPts val="0"/>
                        </a:spcAft>
                      </a:pPr>
                      <a:r>
                        <a:rPr lang="el-GR" sz="1100">
                          <a:effectLst/>
                        </a:rPr>
                        <a:t>3.1</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ανθεκτικού στην κλιματική αλλαγή, έξυπνου, ασφαλούς, βιώσιμου και </a:t>
                      </a:r>
                      <a:r>
                        <a:rPr lang="el-GR" sz="1400" dirty="0" err="1">
                          <a:effectLst/>
                        </a:rPr>
                        <a:t>διατροπικού</a:t>
                      </a:r>
                      <a:r>
                        <a:rPr lang="el-GR" sz="1400" dirty="0">
                          <a:effectLst/>
                        </a:rPr>
                        <a:t> ΔΕΔ-Μ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10.000.000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2875660"/>
                  </a:ext>
                </a:extLst>
              </a:tr>
              <a:tr h="711271">
                <a:tc>
                  <a:txBody>
                    <a:bodyPr/>
                    <a:lstStyle/>
                    <a:p>
                      <a:pPr algn="ctr">
                        <a:lnSpc>
                          <a:spcPct val="107000"/>
                        </a:lnSpc>
                        <a:spcAft>
                          <a:spcPts val="0"/>
                        </a:spcAft>
                      </a:pPr>
                      <a:r>
                        <a:rPr lang="el-GR" sz="1100">
                          <a:effectLst/>
                        </a:rPr>
                        <a:t>3.2</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και ενίσχυση βιώσιμης, ανθεκτικής στην κλιματική αλλαγή, έξυπνης και </a:t>
                      </a:r>
                      <a:r>
                        <a:rPr lang="el-GR" sz="1400" dirty="0" err="1">
                          <a:effectLst/>
                        </a:rPr>
                        <a:t>διατροπικής</a:t>
                      </a:r>
                      <a:r>
                        <a:rPr lang="el-GR" sz="1400" dirty="0">
                          <a:effectLst/>
                        </a:rPr>
                        <a:t> εθνικής, περιφερειακής και τοπικής κινητικότητας, με καλύτερη πρόσβαση στο ΔΕΔ-Μ και διασυνοριακή κινητικότητα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30.578.533</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9106120"/>
                  </a:ext>
                </a:extLst>
              </a:tr>
            </a:tbl>
          </a:graphicData>
        </a:graphic>
      </p:graphicFrame>
      <p:graphicFrame>
        <p:nvGraphicFramePr>
          <p:cNvPr id="10" name="Γράφημα 9"/>
          <p:cNvGraphicFramePr/>
          <p:nvPr>
            <p:extLst>
              <p:ext uri="{D42A27DB-BD31-4B8C-83A1-F6EECF244321}">
                <p14:modId xmlns:p14="http://schemas.microsoft.com/office/powerpoint/2010/main" val="1145181695"/>
              </p:ext>
            </p:extLst>
          </p:nvPr>
        </p:nvGraphicFramePr>
        <p:xfrm>
          <a:off x="1651819" y="2949678"/>
          <a:ext cx="5557336" cy="282140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85112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5"/>
            <a:ext cx="9144793" cy="4826392"/>
          </a:xfrm>
        </p:spPr>
        <p:txBody>
          <a:bodyPr>
            <a:normAutofit lnSpcReduction="10000"/>
          </a:bodyPr>
          <a:lstStyle/>
          <a:p>
            <a:pPr marL="0" indent="0">
              <a:lnSpc>
                <a:spcPct val="107000"/>
              </a:lnSpc>
              <a:spcAft>
                <a:spcPts val="800"/>
              </a:spcAft>
              <a:buNone/>
            </a:pPr>
            <a:r>
              <a:rPr lang="el-GR" sz="1800" b="1" i="1" dirty="0" smtClean="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1800" b="1" dirty="0" smtClean="0">
                <a:latin typeface="Calibri" panose="020F0502020204030204" pitchFamily="34" charset="0"/>
                <a:ea typeface="Calibri" panose="020F0502020204030204" pitchFamily="34" charset="0"/>
                <a:cs typeface="Times New Roman" panose="02020603050405020304" pitchFamily="18" charset="0"/>
              </a:rPr>
              <a:t>Έκδοση </a:t>
            </a:r>
            <a:r>
              <a:rPr lang="el-GR" sz="1800" b="1" dirty="0" smtClean="0">
                <a:effectLst/>
                <a:latin typeface="Calibri" panose="020F0502020204030204" pitchFamily="34" charset="0"/>
                <a:ea typeface="Calibri" panose="020F0502020204030204" pitchFamily="34" charset="0"/>
                <a:cs typeface="Times New Roman" panose="02020603050405020304" pitchFamily="18" charset="0"/>
              </a:rPr>
              <a:t>1 Πρόσκλησης </a:t>
            </a:r>
            <a:r>
              <a:rPr lang="el-GR" sz="1800" dirty="0" smtClean="0">
                <a:latin typeface="Calibri" panose="020F0502020204030204" pitchFamily="34" charset="0"/>
                <a:ea typeface="Calibri" panose="020F0502020204030204" pitchFamily="34" charset="0"/>
                <a:cs typeface="Times New Roman" panose="02020603050405020304" pitchFamily="18" charset="0"/>
              </a:rPr>
              <a:t>Δράση </a:t>
            </a:r>
            <a:r>
              <a:rPr lang="el-GR" sz="1800" dirty="0">
                <a:latin typeface="Calibri" panose="020F0502020204030204" pitchFamily="34" charset="0"/>
                <a:ea typeface="Calibri" panose="020F0502020204030204" pitchFamily="34" charset="0"/>
                <a:cs typeface="Times New Roman" panose="02020603050405020304" pitchFamily="18" charset="0"/>
              </a:rPr>
              <a:t>«</a:t>
            </a:r>
            <a:r>
              <a:rPr lang="el-GR" sz="1800" i="1" dirty="0">
                <a:latin typeface="Calibri" panose="020F0502020204030204" pitchFamily="34" charset="0"/>
                <a:ea typeface="Calibri" panose="020F0502020204030204" pitchFamily="34" charset="0"/>
                <a:cs typeface="Times New Roman" panose="02020603050405020304" pitchFamily="18" charset="0"/>
              </a:rPr>
              <a:t>3.2.1 Βελτίωση οδικών τμημάτων σύνδεσης με ΔΕΔ-Μ – </a:t>
            </a:r>
            <a:r>
              <a:rPr lang="el-GR" sz="1800" i="1" dirty="0" err="1">
                <a:latin typeface="Calibri" panose="020F0502020204030204" pitchFamily="34" charset="0"/>
                <a:ea typeface="Calibri" panose="020F0502020204030204" pitchFamily="34" charset="0"/>
                <a:cs typeface="Times New Roman" panose="02020603050405020304" pitchFamily="18" charset="0"/>
              </a:rPr>
              <a:t>Τμηματοποιημένα</a:t>
            </a:r>
            <a:r>
              <a:rPr lang="el-GR" sz="1800" i="1" dirty="0">
                <a:latin typeface="Calibri" panose="020F0502020204030204" pitchFamily="34" charset="0"/>
                <a:ea typeface="Calibri" panose="020F0502020204030204" pitchFamily="34" charset="0"/>
                <a:cs typeface="Times New Roman" panose="02020603050405020304" pitchFamily="18" charset="0"/>
              </a:rPr>
              <a:t> </a:t>
            </a:r>
            <a:r>
              <a:rPr lang="el-GR" sz="1800" i="1" dirty="0" smtClean="0">
                <a:latin typeface="Calibri" panose="020F0502020204030204" pitchFamily="34" charset="0"/>
                <a:ea typeface="Calibri" panose="020F0502020204030204" pitchFamily="34" charset="0"/>
                <a:cs typeface="Times New Roman" panose="02020603050405020304" pitchFamily="18" charset="0"/>
              </a:rPr>
              <a:t>έργα</a:t>
            </a:r>
            <a:r>
              <a:rPr lang="el-GR" sz="1800" dirty="0" smtClean="0">
                <a:latin typeface="Calibri" panose="020F0502020204030204" pitchFamily="34" charset="0"/>
                <a:ea typeface="Calibri" panose="020F0502020204030204" pitchFamily="34" charset="0"/>
                <a:cs typeface="Times New Roman" panose="02020603050405020304" pitchFamily="18" charset="0"/>
              </a:rPr>
              <a:t>»</a:t>
            </a:r>
            <a:r>
              <a:rPr lang="el-GR" sz="1800" dirty="0" smtClean="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gn="just">
              <a:lnSpc>
                <a:spcPct val="107000"/>
              </a:lnSpc>
              <a:buFont typeface="Calibri" panose="020F0502020204030204" pitchFamily="34" charset="0"/>
              <a:buChar char="-"/>
            </a:pPr>
            <a:r>
              <a:rPr lang="el-GR" sz="1800" b="1" dirty="0" smtClean="0">
                <a:effectLst/>
                <a:latin typeface="Calibri" panose="020F0502020204030204" pitchFamily="34" charset="0"/>
                <a:ea typeface="Calibri" panose="020F0502020204030204" pitchFamily="34" charset="0"/>
                <a:cs typeface="Times New Roman" panose="02020603050405020304" pitchFamily="18" charset="0"/>
              </a:rPr>
              <a:t>Ένταξη 5 </a:t>
            </a:r>
            <a:r>
              <a:rPr lang="el-GR" sz="1800" b="1" dirty="0" smtClean="0">
                <a:latin typeface="Calibri" panose="020F0502020204030204" pitchFamily="34" charset="0"/>
                <a:ea typeface="Calibri" panose="020F0502020204030204" pitchFamily="34" charset="0"/>
                <a:cs typeface="Times New Roman" panose="02020603050405020304" pitchFamily="18" charset="0"/>
              </a:rPr>
              <a:t>έργων, </a:t>
            </a:r>
            <a:r>
              <a:rPr lang="el-GR" sz="1800" dirty="0" smtClean="0">
                <a:latin typeface="Calibri" panose="020F0502020204030204" pitchFamily="34" charset="0"/>
                <a:ea typeface="Calibri" panose="020F0502020204030204" pitchFamily="34" charset="0"/>
                <a:cs typeface="Times New Roman" panose="02020603050405020304" pitchFamily="18" charset="0"/>
              </a:rPr>
              <a:t>συνολικού </a:t>
            </a:r>
            <a:r>
              <a:rPr lang="el-GR" sz="1800" b="1" dirty="0" smtClean="0">
                <a:latin typeface="Calibri" panose="020F0502020204030204" pitchFamily="34" charset="0"/>
                <a:ea typeface="Calibri" panose="020F0502020204030204" pitchFamily="34" charset="0"/>
                <a:cs typeface="Times New Roman" panose="02020603050405020304" pitchFamily="18" charset="0"/>
              </a:rPr>
              <a:t>π/υ 45,4εκ.€: </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ΕΠΟ </a:t>
            </a:r>
            <a:r>
              <a:rPr lang="el-GR" sz="1800" dirty="0" smtClean="0">
                <a:latin typeface="Calibri" panose="020F0502020204030204" pitchFamily="34" charset="0"/>
                <a:ea typeface="Calibri" panose="020F0502020204030204" pitchFamily="34" charset="0"/>
                <a:cs typeface="Times New Roman" panose="02020603050405020304" pitchFamily="18" charset="0"/>
              </a:rPr>
              <a:t>Λάρισας-Καρδίτσας: </a:t>
            </a:r>
            <a:r>
              <a:rPr lang="el-GR" sz="1800" dirty="0">
                <a:latin typeface="Calibri" panose="020F0502020204030204" pitchFamily="34" charset="0"/>
                <a:ea typeface="Calibri" panose="020F0502020204030204" pitchFamily="34" charset="0"/>
                <a:cs typeface="Times New Roman" panose="02020603050405020304" pitchFamily="18" charset="0"/>
              </a:rPr>
              <a:t>Κατασκευή οδικού τμήματος από ΙΚ </a:t>
            </a:r>
            <a:r>
              <a:rPr lang="el-GR" sz="1800" dirty="0" err="1">
                <a:latin typeface="Calibri" panose="020F0502020204030204" pitchFamily="34" charset="0"/>
                <a:ea typeface="Calibri" panose="020F0502020204030204" pitchFamily="34" charset="0"/>
                <a:cs typeface="Times New Roman" panose="02020603050405020304" pitchFamily="18" charset="0"/>
              </a:rPr>
              <a:t>Μεσοράχης</a:t>
            </a:r>
            <a:r>
              <a:rPr lang="el-GR" sz="1800" dirty="0">
                <a:latin typeface="Calibri" panose="020F0502020204030204" pitchFamily="34" charset="0"/>
                <a:ea typeface="Calibri" panose="020F0502020204030204" pitchFamily="34" charset="0"/>
                <a:cs typeface="Times New Roman" panose="02020603050405020304" pitchFamily="18" charset="0"/>
              </a:rPr>
              <a:t> έως ΙΚ </a:t>
            </a:r>
            <a:r>
              <a:rPr lang="el-GR" sz="1800" dirty="0" err="1">
                <a:latin typeface="Calibri" panose="020F0502020204030204" pitchFamily="34" charset="0"/>
                <a:ea typeface="Calibri" panose="020F0502020204030204" pitchFamily="34" charset="0"/>
                <a:cs typeface="Times New Roman" panose="02020603050405020304" pitchFamily="18" charset="0"/>
              </a:rPr>
              <a:t>Ελευθερών</a:t>
            </a:r>
            <a:r>
              <a:rPr lang="el-GR" sz="1800" dirty="0">
                <a:latin typeface="Calibri" panose="020F0502020204030204" pitchFamily="34" charset="0"/>
                <a:ea typeface="Calibri" panose="020F0502020204030204" pitchFamily="34" charset="0"/>
                <a:cs typeface="Times New Roman" panose="02020603050405020304" pitchFamily="18" charset="0"/>
              </a:rPr>
              <a:t>  Β' Φάση, </a:t>
            </a:r>
            <a:r>
              <a:rPr lang="el-GR" sz="1800" dirty="0">
                <a:latin typeface="Calibri" panose="020F0502020204030204" pitchFamily="34" charset="0"/>
                <a:ea typeface="Calibri" panose="020F0502020204030204" pitchFamily="34" charset="0"/>
                <a:cs typeface="Times New Roman" panose="02020603050405020304" pitchFamily="18" charset="0"/>
              </a:rPr>
              <a:t>π/υ </a:t>
            </a:r>
            <a:r>
              <a:rPr lang="el-GR" sz="1800" dirty="0" smtClean="0">
                <a:latin typeface="Calibri" panose="020F0502020204030204" pitchFamily="34" charset="0"/>
                <a:ea typeface="Calibri" panose="020F0502020204030204" pitchFamily="34" charset="0"/>
                <a:cs typeface="Times New Roman" panose="02020603050405020304" pitchFamily="18" charset="0"/>
              </a:rPr>
              <a:t>5,2 εκ</a:t>
            </a:r>
            <a:r>
              <a:rPr lang="el-GR" sz="1800" dirty="0">
                <a:latin typeface="Calibri" panose="020F0502020204030204" pitchFamily="34" charset="0"/>
                <a:ea typeface="Calibri" panose="020F0502020204030204" pitchFamily="34" charset="0"/>
                <a:cs typeface="Times New Roman" panose="02020603050405020304" pitchFamily="18" charset="0"/>
              </a:rPr>
              <a:t>.</a:t>
            </a:r>
            <a:r>
              <a:rPr lang="el-GR" sz="1800" dirty="0" smtClean="0">
                <a:latin typeface="Calibri" panose="020F0502020204030204" pitchFamily="34" charset="0"/>
                <a:ea typeface="Calibri" panose="020F0502020204030204" pitchFamily="34" charset="0"/>
                <a:cs typeface="Times New Roman" panose="02020603050405020304" pitchFamily="18" charset="0"/>
              </a:rPr>
              <a:t>€</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ΕΠ Ο Λάρισας-Καρδίτσας</a:t>
            </a:r>
            <a:r>
              <a:rPr lang="el-GR" sz="1800" dirty="0" smtClean="0">
                <a:latin typeface="Calibri" panose="020F0502020204030204" pitchFamily="34" charset="0"/>
                <a:ea typeface="Calibri" panose="020F0502020204030204" pitchFamily="34" charset="0"/>
                <a:cs typeface="Times New Roman" panose="02020603050405020304" pitchFamily="18" charset="0"/>
              </a:rPr>
              <a:t>: Κατασκευή τμήματος Παράκαμψη </a:t>
            </a:r>
            <a:r>
              <a:rPr lang="el-GR" sz="1800" dirty="0" err="1" smtClean="0">
                <a:latin typeface="Calibri" panose="020F0502020204030204" pitchFamily="34" charset="0"/>
                <a:ea typeface="Calibri" panose="020F0502020204030204" pitchFamily="34" charset="0"/>
                <a:cs typeface="Times New Roman" panose="02020603050405020304" pitchFamily="18" charset="0"/>
              </a:rPr>
              <a:t>Συκεώνας</a:t>
            </a:r>
            <a:r>
              <a:rPr lang="el-GR" sz="1800" dirty="0" smtClean="0">
                <a:latin typeface="Calibri" panose="020F0502020204030204" pitchFamily="34" charset="0"/>
                <a:ea typeface="Calibri" panose="020F0502020204030204" pitchFamily="34" charset="0"/>
                <a:cs typeface="Times New Roman" panose="02020603050405020304" pitchFamily="18" charset="0"/>
              </a:rPr>
              <a:t> Β</a:t>
            </a:r>
            <a:r>
              <a:rPr lang="el-GR" sz="1800" dirty="0">
                <a:latin typeface="Calibri" panose="020F0502020204030204" pitchFamily="34" charset="0"/>
                <a:ea typeface="Calibri" panose="020F0502020204030204" pitchFamily="34" charset="0"/>
                <a:cs typeface="Times New Roman" panose="02020603050405020304" pitchFamily="18" charset="0"/>
              </a:rPr>
              <a:t>' </a:t>
            </a:r>
            <a:r>
              <a:rPr lang="el-GR" sz="1800" dirty="0" smtClean="0">
                <a:latin typeface="Calibri" panose="020F0502020204030204" pitchFamily="34" charset="0"/>
                <a:ea typeface="Calibri" panose="020F0502020204030204" pitchFamily="34" charset="0"/>
                <a:cs typeface="Times New Roman" panose="02020603050405020304" pitchFamily="18" charset="0"/>
              </a:rPr>
              <a:t>Φάση, </a:t>
            </a:r>
            <a:r>
              <a:rPr lang="el-GR" sz="1800" dirty="0">
                <a:latin typeface="Calibri" panose="020F0502020204030204" pitchFamily="34" charset="0"/>
                <a:ea typeface="Calibri" panose="020F0502020204030204" pitchFamily="34" charset="0"/>
                <a:cs typeface="Times New Roman" panose="02020603050405020304" pitchFamily="18" charset="0"/>
              </a:rPr>
              <a:t>π/υ </a:t>
            </a:r>
            <a:r>
              <a:rPr lang="el-GR" sz="1800" dirty="0" smtClean="0">
                <a:latin typeface="Calibri" panose="020F0502020204030204" pitchFamily="34" charset="0"/>
                <a:ea typeface="Calibri" panose="020F0502020204030204" pitchFamily="34" charset="0"/>
                <a:cs typeface="Times New Roman" panose="02020603050405020304" pitchFamily="18" charset="0"/>
              </a:rPr>
              <a:t>6,7εκ</a:t>
            </a:r>
            <a:r>
              <a:rPr lang="el-GR" sz="1800" dirty="0">
                <a:latin typeface="Calibri" panose="020F0502020204030204" pitchFamily="34" charset="0"/>
                <a:ea typeface="Calibri" panose="020F0502020204030204" pitchFamily="34" charset="0"/>
                <a:cs typeface="Times New Roman" panose="02020603050405020304" pitchFamily="18" charset="0"/>
              </a:rPr>
              <a:t>.</a:t>
            </a:r>
            <a:r>
              <a:rPr lang="el-GR" sz="1800" dirty="0" smtClean="0">
                <a:latin typeface="Calibri" panose="020F0502020204030204" pitchFamily="34" charset="0"/>
                <a:ea typeface="Calibri" panose="020F0502020204030204" pitchFamily="34" charset="0"/>
                <a:cs typeface="Times New Roman" panose="02020603050405020304" pitchFamily="18" charset="0"/>
              </a:rPr>
              <a:t>€</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Παράκαμψη πόλεως </a:t>
            </a:r>
            <a:r>
              <a:rPr lang="el-GR" sz="1800" dirty="0" smtClean="0">
                <a:latin typeface="Calibri" panose="020F0502020204030204" pitchFamily="34" charset="0"/>
                <a:ea typeface="Calibri" panose="020F0502020204030204" pitchFamily="34" charset="0"/>
                <a:cs typeface="Times New Roman" panose="02020603050405020304" pitchFamily="18" charset="0"/>
              </a:rPr>
              <a:t>Καρδίτσας: </a:t>
            </a:r>
            <a:r>
              <a:rPr lang="el-GR" sz="1800" dirty="0">
                <a:latin typeface="Calibri" panose="020F0502020204030204" pitchFamily="34" charset="0"/>
                <a:ea typeface="Calibri" panose="020F0502020204030204" pitchFamily="34" charset="0"/>
                <a:cs typeface="Times New Roman" panose="02020603050405020304" pitchFamily="18" charset="0"/>
              </a:rPr>
              <a:t>κατασκευή τμήματος από έξοδο προς </a:t>
            </a:r>
            <a:r>
              <a:rPr lang="el-GR" sz="1800" dirty="0" err="1">
                <a:latin typeface="Calibri" panose="020F0502020204030204" pitchFamily="34" charset="0"/>
                <a:ea typeface="Calibri" panose="020F0502020204030204" pitchFamily="34" charset="0"/>
                <a:cs typeface="Times New Roman" panose="02020603050405020304" pitchFamily="18" charset="0"/>
              </a:rPr>
              <a:t>Αγιοπηγή</a:t>
            </a:r>
            <a:r>
              <a:rPr lang="el-GR" sz="1800" dirty="0">
                <a:latin typeface="Calibri" panose="020F0502020204030204" pitchFamily="34" charset="0"/>
                <a:ea typeface="Calibri" panose="020F0502020204030204" pitchFamily="34" charset="0"/>
                <a:cs typeface="Times New Roman" panose="02020603050405020304" pitchFamily="18" charset="0"/>
              </a:rPr>
              <a:t> έως έξοδο προς Μητρόπολη  Β' Φάση, π/υ </a:t>
            </a:r>
            <a:r>
              <a:rPr lang="el-GR" sz="1800" dirty="0" smtClean="0">
                <a:latin typeface="Calibri" panose="020F0502020204030204" pitchFamily="34" charset="0"/>
                <a:ea typeface="Calibri" panose="020F0502020204030204" pitchFamily="34" charset="0"/>
                <a:cs typeface="Times New Roman" panose="02020603050405020304" pitchFamily="18" charset="0"/>
              </a:rPr>
              <a:t>2,4 εκ</a:t>
            </a:r>
            <a:r>
              <a:rPr lang="el-GR" sz="1800" dirty="0">
                <a:latin typeface="Calibri" panose="020F0502020204030204" pitchFamily="34" charset="0"/>
                <a:ea typeface="Calibri" panose="020F0502020204030204" pitchFamily="34" charset="0"/>
                <a:cs typeface="Times New Roman" panose="02020603050405020304" pitchFamily="18" charset="0"/>
              </a:rPr>
              <a:t>.</a:t>
            </a:r>
            <a:r>
              <a:rPr lang="el-GR" sz="1800" dirty="0" smtClean="0">
                <a:latin typeface="Calibri" panose="020F0502020204030204" pitchFamily="34" charset="0"/>
                <a:ea typeface="Calibri" panose="020F0502020204030204" pitchFamily="34" charset="0"/>
                <a:cs typeface="Times New Roman" panose="02020603050405020304" pitchFamily="18" charset="0"/>
              </a:rPr>
              <a:t>€</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Βελτίωση ΕΟ </a:t>
            </a:r>
            <a:r>
              <a:rPr lang="el-GR" sz="1800" dirty="0" smtClean="0">
                <a:latin typeface="Calibri" panose="020F0502020204030204" pitchFamily="34" charset="0"/>
                <a:ea typeface="Calibri" panose="020F0502020204030204" pitchFamily="34" charset="0"/>
                <a:cs typeface="Times New Roman" panose="02020603050405020304" pitchFamily="18" charset="0"/>
              </a:rPr>
              <a:t>30: κατασκευή </a:t>
            </a:r>
            <a:r>
              <a:rPr lang="el-GR" sz="1800" dirty="0">
                <a:latin typeface="Calibri" panose="020F0502020204030204" pitchFamily="34" charset="0"/>
                <a:ea typeface="Calibri" panose="020F0502020204030204" pitchFamily="34" charset="0"/>
                <a:cs typeface="Times New Roman" panose="02020603050405020304" pitchFamily="18" charset="0"/>
              </a:rPr>
              <a:t>οδικού τμήματος από Δέλτα Καρδίτσας έως είσοδο Καρδίτσας  Β' </a:t>
            </a:r>
            <a:r>
              <a:rPr lang="el-GR" sz="1800" dirty="0" smtClean="0">
                <a:latin typeface="Calibri" panose="020F0502020204030204" pitchFamily="34" charset="0"/>
                <a:ea typeface="Calibri" panose="020F0502020204030204" pitchFamily="34" charset="0"/>
                <a:cs typeface="Times New Roman" panose="02020603050405020304" pitchFamily="18" charset="0"/>
              </a:rPr>
              <a:t>Φάση</a:t>
            </a:r>
            <a:r>
              <a:rPr lang="el-GR" sz="1800" dirty="0">
                <a:latin typeface="Calibri" panose="020F0502020204030204" pitchFamily="34" charset="0"/>
                <a:ea typeface="Calibri" panose="020F0502020204030204" pitchFamily="34" charset="0"/>
                <a:cs typeface="Times New Roman" panose="02020603050405020304" pitchFamily="18" charset="0"/>
              </a:rPr>
              <a:t>, π/υ </a:t>
            </a:r>
            <a:r>
              <a:rPr lang="el-GR" sz="1800" dirty="0" smtClean="0">
                <a:latin typeface="Calibri" panose="020F0502020204030204" pitchFamily="34" charset="0"/>
                <a:ea typeface="Calibri" panose="020F0502020204030204" pitchFamily="34" charset="0"/>
                <a:cs typeface="Times New Roman" panose="02020603050405020304" pitchFamily="18" charset="0"/>
              </a:rPr>
              <a:t>16,9 εκ</a:t>
            </a:r>
            <a:r>
              <a:rPr lang="el-GR" sz="1800" dirty="0">
                <a:latin typeface="Calibri" panose="020F0502020204030204" pitchFamily="34" charset="0"/>
                <a:ea typeface="Calibri" panose="020F0502020204030204" pitchFamily="34" charset="0"/>
                <a:cs typeface="Times New Roman" panose="02020603050405020304" pitchFamily="18" charset="0"/>
              </a:rPr>
              <a:t>.€</a:t>
            </a:r>
          </a:p>
          <a:p>
            <a:pPr marL="800100" lvl="1" indent="-342900" algn="just">
              <a:lnSpc>
                <a:spcPct val="107000"/>
              </a:lnSpc>
              <a:buFont typeface="Calibri" panose="020F0502020204030204" pitchFamily="34" charset="0"/>
              <a:buChar char="-"/>
            </a:pPr>
            <a:r>
              <a:rPr lang="el-GR" sz="1800" dirty="0" smtClean="0">
                <a:latin typeface="Calibri" panose="020F0502020204030204" pitchFamily="34" charset="0"/>
                <a:ea typeface="Calibri" panose="020F0502020204030204" pitchFamily="34" charset="0"/>
                <a:cs typeface="Times New Roman" panose="02020603050405020304" pitchFamily="18" charset="0"/>
              </a:rPr>
              <a:t>ΕΟ </a:t>
            </a:r>
            <a:r>
              <a:rPr lang="el-GR" sz="1800" dirty="0">
                <a:latin typeface="Calibri" panose="020F0502020204030204" pitchFamily="34" charset="0"/>
                <a:ea typeface="Calibri" panose="020F0502020204030204" pitchFamily="34" charset="0"/>
                <a:cs typeface="Times New Roman" panose="02020603050405020304" pitchFamily="18" charset="0"/>
              </a:rPr>
              <a:t>Τρικάλων  </a:t>
            </a:r>
            <a:r>
              <a:rPr lang="el-GR" sz="1800" dirty="0" smtClean="0">
                <a:latin typeface="Calibri" panose="020F0502020204030204" pitchFamily="34" charset="0"/>
                <a:ea typeface="Calibri" panose="020F0502020204030204" pitchFamily="34" charset="0"/>
                <a:cs typeface="Times New Roman" panose="02020603050405020304" pitchFamily="18" charset="0"/>
              </a:rPr>
              <a:t>Άρτας: κατασκευή </a:t>
            </a:r>
            <a:r>
              <a:rPr lang="el-GR" sz="1800" dirty="0">
                <a:latin typeface="Calibri" panose="020F0502020204030204" pitchFamily="34" charset="0"/>
                <a:ea typeface="Calibri" panose="020F0502020204030204" pitchFamily="34" charset="0"/>
                <a:cs typeface="Times New Roman" panose="02020603050405020304" pitchFamily="18" charset="0"/>
              </a:rPr>
              <a:t>οδικού τμήματος από περιφερειακή Τρικάλων έως γέφυρα </a:t>
            </a:r>
            <a:r>
              <a:rPr lang="el-GR" sz="1800" dirty="0" err="1">
                <a:latin typeface="Calibri" panose="020F0502020204030204" pitchFamily="34" charset="0"/>
                <a:ea typeface="Calibri" panose="020F0502020204030204" pitchFamily="34" charset="0"/>
                <a:cs typeface="Times New Roman" panose="02020603050405020304" pitchFamily="18" charset="0"/>
              </a:rPr>
              <a:t>Καραβόπορου</a:t>
            </a:r>
            <a:r>
              <a:rPr lang="el-GR" sz="1800" dirty="0">
                <a:latin typeface="Calibri" panose="020F0502020204030204" pitchFamily="34" charset="0"/>
                <a:ea typeface="Calibri" panose="020F0502020204030204" pitchFamily="34" charset="0"/>
                <a:cs typeface="Times New Roman" panose="02020603050405020304" pitchFamily="18" charset="0"/>
              </a:rPr>
              <a:t>  Β' </a:t>
            </a:r>
            <a:r>
              <a:rPr lang="el-GR" sz="1800" dirty="0" smtClean="0">
                <a:latin typeface="Calibri" panose="020F0502020204030204" pitchFamily="34" charset="0"/>
                <a:ea typeface="Calibri" panose="020F0502020204030204" pitchFamily="34" charset="0"/>
                <a:cs typeface="Times New Roman" panose="02020603050405020304" pitchFamily="18" charset="0"/>
              </a:rPr>
              <a:t>Φάση, π/υ 13,3 </a:t>
            </a:r>
            <a:r>
              <a:rPr lang="el-GR" sz="1800" dirty="0">
                <a:latin typeface="Calibri" panose="020F0502020204030204" pitchFamily="34" charset="0"/>
                <a:ea typeface="Calibri" panose="020F0502020204030204" pitchFamily="34" charset="0"/>
                <a:cs typeface="Times New Roman" panose="02020603050405020304" pitchFamily="18" charset="0"/>
              </a:rPr>
              <a:t>εκ.€</a:t>
            </a: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400" dirty="0" smtClean="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l-GR" sz="1800" dirty="0"/>
          </a:p>
        </p:txBody>
      </p:sp>
      <p:sp>
        <p:nvSpPr>
          <p:cNvPr id="8" name="Ορθογώνιο 7"/>
          <p:cNvSpPr/>
          <p:nvPr/>
        </p:nvSpPr>
        <p:spPr>
          <a:xfrm>
            <a:off x="0" y="632356"/>
            <a:ext cx="9144000" cy="400098"/>
          </a:xfrm>
          <a:prstGeom prst="rect">
            <a:avLst/>
          </a:prstGeom>
        </p:spPr>
        <p:txBody>
          <a:bodyPr wrap="square">
            <a:spAutoFit/>
          </a:bodyPr>
          <a:lstStyle/>
          <a:p>
            <a:r>
              <a:rPr lang="el-GR" sz="2000" b="1" dirty="0"/>
              <a:t>Προτεραιότητα 3: </a:t>
            </a:r>
            <a:r>
              <a:rPr lang="el-GR" sz="2000" dirty="0"/>
              <a:t>Βελτίωση μεταφορικών υποδομών και συνδεσιμότητας (ΕΤΠΑ)</a:t>
            </a:r>
          </a:p>
        </p:txBody>
      </p:sp>
    </p:spTree>
    <p:extLst>
      <p:ext uri="{BB962C8B-B14F-4D97-AF65-F5344CB8AC3E}">
        <p14:creationId xmlns:p14="http://schemas.microsoft.com/office/powerpoint/2010/main" val="1916721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4"/>
            <a:ext cx="9144000" cy="571154"/>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80219" y="1364556"/>
            <a:ext cx="8863780" cy="5181179"/>
          </a:xfrm>
        </p:spPr>
        <p:txBody>
          <a:bodyPr>
            <a:normAutofit/>
          </a:bodyPr>
          <a:lstStyle/>
          <a:p>
            <a:pPr lvl="0">
              <a:buClr>
                <a:srgbClr val="FFC000"/>
              </a:buClr>
              <a:buFont typeface="Wingdings" panose="05000000000000000000" pitchFamily="2" charset="2"/>
              <a:buChar char="ü"/>
            </a:pPr>
            <a:r>
              <a:rPr lang="el-GR" sz="1600" dirty="0" smtClean="0"/>
              <a:t>Η </a:t>
            </a:r>
            <a:r>
              <a:rPr lang="el-GR" sz="1600" dirty="0"/>
              <a:t>ενδυνάμωση της Κοινωνικής Επιχειρηματικότητας μέσω </a:t>
            </a:r>
            <a:r>
              <a:rPr lang="el-GR" sz="1600" dirty="0" smtClean="0"/>
              <a:t>δημιουργίας </a:t>
            </a:r>
            <a:r>
              <a:rPr lang="el-GR" sz="1600" dirty="0"/>
              <a:t>εγκαταστάσεων φιλοξενίας κοινωνικών επιχειρήσεων</a:t>
            </a:r>
          </a:p>
          <a:p>
            <a:pPr lvl="0">
              <a:buClr>
                <a:srgbClr val="FFC000"/>
              </a:buClr>
              <a:buFont typeface="Wingdings" panose="05000000000000000000" pitchFamily="2" charset="2"/>
              <a:buChar char="ü"/>
            </a:pPr>
            <a:r>
              <a:rPr lang="el-GR" sz="1600" dirty="0"/>
              <a:t>Η ενίσχυση της αποτελεσματικής λειτουργίας των δημόσιων δομών προώθησης στην απασχόληση μέσω </a:t>
            </a:r>
            <a:r>
              <a:rPr lang="el-GR" sz="1600" dirty="0" smtClean="0"/>
              <a:t>δημιουργίας </a:t>
            </a:r>
            <a:r>
              <a:rPr lang="el-GR" sz="1600" dirty="0"/>
              <a:t>– αναβάθμισης υποδομών </a:t>
            </a:r>
            <a:r>
              <a:rPr lang="el-GR" sz="1600" dirty="0" smtClean="0"/>
              <a:t>&amp; </a:t>
            </a:r>
            <a:r>
              <a:rPr lang="el-GR" sz="1600" dirty="0"/>
              <a:t>εξοπλισμού τους</a:t>
            </a:r>
          </a:p>
          <a:p>
            <a:pPr lvl="0">
              <a:buClr>
                <a:srgbClr val="FFC000"/>
              </a:buClr>
              <a:buFont typeface="Wingdings" panose="05000000000000000000" pitchFamily="2" charset="2"/>
              <a:buChar char="ü"/>
            </a:pPr>
            <a:r>
              <a:rPr lang="el-GR" sz="1600" dirty="0"/>
              <a:t>Η βελτίωση της ισότιμης πρόσβασης σε ποιοτικές υπηρεσίες εκπαίδευσης μέσω της </a:t>
            </a:r>
            <a:r>
              <a:rPr lang="el-GR" sz="1600" b="1" dirty="0"/>
              <a:t>αναβάθμισης υποδομών &amp; εξοπλισμού όλων των βαθμίδων εκπαίδευσης</a:t>
            </a:r>
          </a:p>
          <a:p>
            <a:pPr lvl="0">
              <a:buClr>
                <a:srgbClr val="FFC000"/>
              </a:buClr>
              <a:buFont typeface="Wingdings" panose="05000000000000000000" pitchFamily="2" charset="2"/>
              <a:buChar char="ü"/>
            </a:pPr>
            <a:r>
              <a:rPr lang="el-GR" sz="1600" dirty="0"/>
              <a:t>Η ενίσχυση της κοινωνικοοικονομικής ένταξης των </a:t>
            </a:r>
            <a:r>
              <a:rPr lang="el-GR" sz="1600" dirty="0" err="1"/>
              <a:t>Ρομά</a:t>
            </a:r>
            <a:r>
              <a:rPr lang="el-GR" sz="1600" dirty="0"/>
              <a:t> μέσω παρεμβάσεων </a:t>
            </a:r>
            <a:r>
              <a:rPr lang="el-GR" sz="1600" dirty="0" smtClean="0"/>
              <a:t>Ολοκληρωμένων Τοπικών Σχεδίων Δράσης</a:t>
            </a:r>
            <a:endParaRPr lang="el-GR" sz="1600" dirty="0"/>
          </a:p>
          <a:p>
            <a:pPr lvl="0">
              <a:buClr>
                <a:srgbClr val="FFC000"/>
              </a:buClr>
              <a:buFont typeface="Wingdings" panose="05000000000000000000" pitchFamily="2" charset="2"/>
              <a:buChar char="ü"/>
            </a:pPr>
            <a:r>
              <a:rPr lang="el-GR" sz="1600" dirty="0"/>
              <a:t>Η βελτίωση των </a:t>
            </a:r>
            <a:r>
              <a:rPr lang="el-GR" sz="1600" dirty="0" smtClean="0"/>
              <a:t>δημόσιων </a:t>
            </a:r>
            <a:r>
              <a:rPr lang="el-GR" sz="1600" dirty="0"/>
              <a:t>υπηρεσιών υγείας </a:t>
            </a:r>
            <a:r>
              <a:rPr lang="el-GR" sz="1600" dirty="0" smtClean="0"/>
              <a:t>&amp; </a:t>
            </a:r>
            <a:r>
              <a:rPr lang="el-GR" sz="1600" dirty="0"/>
              <a:t>κοινωνικής πρόνοιας μέσω </a:t>
            </a:r>
            <a:r>
              <a:rPr lang="el-GR" sz="1600" b="1" dirty="0" smtClean="0"/>
              <a:t>ενίσχυσης </a:t>
            </a:r>
            <a:r>
              <a:rPr lang="el-GR" sz="1600" b="1" dirty="0"/>
              <a:t>όλων των βαθμίδων </a:t>
            </a:r>
            <a:r>
              <a:rPr lang="el-GR" sz="1600" b="1" dirty="0" smtClean="0"/>
              <a:t>τομέα </a:t>
            </a:r>
            <a:r>
              <a:rPr lang="el-GR" sz="1600" b="1" dirty="0"/>
              <a:t>υγείας με έμφαση στην Πρωτοβάθμια φροντίδα </a:t>
            </a:r>
            <a:r>
              <a:rPr lang="el-GR" sz="1600" dirty="0" smtClean="0"/>
              <a:t>&amp; της </a:t>
            </a:r>
            <a:r>
              <a:rPr lang="el-GR" sz="1600" dirty="0" err="1"/>
              <a:t>αποϊδρυματοποίησης</a:t>
            </a:r>
            <a:r>
              <a:rPr lang="el-GR" sz="1600" dirty="0"/>
              <a:t> με χρηματοδότηση </a:t>
            </a:r>
            <a:r>
              <a:rPr lang="el-GR" sz="1600" dirty="0" smtClean="0"/>
              <a:t>σχετικών </a:t>
            </a:r>
            <a:r>
              <a:rPr lang="el-GR" sz="1600" dirty="0"/>
              <a:t>υποδομών </a:t>
            </a:r>
            <a:r>
              <a:rPr lang="el-GR" sz="1600" dirty="0" smtClean="0"/>
              <a:t>&amp; </a:t>
            </a:r>
            <a:r>
              <a:rPr lang="el-GR" sz="1600" dirty="0"/>
              <a:t>εξοπλισμού </a:t>
            </a:r>
          </a:p>
          <a:p>
            <a:pPr lvl="0">
              <a:buClr>
                <a:srgbClr val="FFC000"/>
              </a:buClr>
              <a:buFont typeface="Wingdings" panose="05000000000000000000" pitchFamily="2" charset="2"/>
              <a:buChar char="ü"/>
            </a:pPr>
            <a:r>
              <a:rPr lang="el-GR" sz="1600" dirty="0"/>
              <a:t>Η περαιτέρω κοινωνικοοικονομική ανάπτυξη της Θεσσαλίας με την αξιοποίηση του πλούτου της φύσης και του πολιτιστικού αποθέματος και της πολιτιστικής δραστηριότητας μέσω </a:t>
            </a:r>
            <a:r>
              <a:rPr lang="el-GR" sz="1600" b="1" dirty="0" smtClean="0"/>
              <a:t>παρεμβάσεων </a:t>
            </a:r>
            <a:r>
              <a:rPr lang="el-GR" sz="1600" b="1" dirty="0"/>
              <a:t>προστασίας - ανάδειξης φυσικής και πολιτιστικής κληρονομιάς</a:t>
            </a:r>
            <a:r>
              <a:rPr lang="el-GR" sz="1600" dirty="0"/>
              <a:t>, </a:t>
            </a:r>
            <a:r>
              <a:rPr lang="el-GR" sz="1600" dirty="0" smtClean="0"/>
              <a:t>ενίσχυσης </a:t>
            </a:r>
            <a:r>
              <a:rPr lang="el-GR" sz="1600" dirty="0"/>
              <a:t>παραγωγής σύγχρονου πολιτισμού και  </a:t>
            </a:r>
            <a:r>
              <a:rPr lang="el-GR" sz="1600" b="1" dirty="0"/>
              <a:t>αναβάθμισης τουριστικών υποδομών</a:t>
            </a:r>
            <a:endParaRPr lang="el-GR" sz="1200" b="1" dirty="0"/>
          </a:p>
          <a:p>
            <a:pPr marL="0" indent="0">
              <a:buNone/>
            </a:pPr>
            <a:r>
              <a:rPr lang="el-GR" sz="1100" i="1" dirty="0"/>
              <a:t>Οι δράσεις της Προτεραιότητας συνεργούν με τις δράσεις της προτεραιότητας 4Β με χρηματοδότηση από το ΕΚΤ+ καθώς και με αντίστοιχες των Προγραμμάτων «Ανθρώπινο Δυναμικό και Κοινωνική Συνοχή», «Ψηφιακός Μετασχηματισμός» και «Ελλάδα 2.0».</a:t>
            </a:r>
          </a:p>
        </p:txBody>
      </p:sp>
      <p:sp>
        <p:nvSpPr>
          <p:cNvPr id="8" name="Ορθογώνιο 7"/>
          <p:cNvSpPr/>
          <p:nvPr/>
        </p:nvSpPr>
        <p:spPr>
          <a:xfrm>
            <a:off x="470237" y="656670"/>
            <a:ext cx="8766545" cy="707886"/>
          </a:xfrm>
          <a:prstGeom prst="rect">
            <a:avLst/>
          </a:prstGeom>
        </p:spPr>
        <p:txBody>
          <a:bodyPr wrap="square">
            <a:spAutoFit/>
          </a:bodyPr>
          <a:lstStyle/>
          <a:p>
            <a:r>
              <a:rPr lang="el-GR" sz="2000" b="1" dirty="0"/>
              <a:t>Προτεραιότητα 4Α: </a:t>
            </a:r>
            <a:r>
              <a:rPr lang="el-GR" sz="2000" dirty="0"/>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2711710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458571" y="177948"/>
            <a:ext cx="8389090" cy="400110"/>
          </a:xfrm>
          <a:prstGeom prst="rect">
            <a:avLst/>
          </a:prstGeom>
        </p:spPr>
        <p:txBody>
          <a:bodyPr wrap="square">
            <a:spAutoFit/>
          </a:bodyPr>
          <a:lstStyle/>
          <a:p>
            <a:r>
              <a:rPr lang="el-GR" sz="2000" dirty="0"/>
              <a:t>Η </a:t>
            </a:r>
            <a:r>
              <a:rPr lang="el-GR" sz="2000" b="1" dirty="0"/>
              <a:t>Προτεραιότητα 4Α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372896058"/>
              </p:ext>
            </p:extLst>
          </p:nvPr>
        </p:nvGraphicFramePr>
        <p:xfrm>
          <a:off x="132735" y="576023"/>
          <a:ext cx="8952271" cy="4330275"/>
        </p:xfrm>
        <a:graphic>
          <a:graphicData uri="http://schemas.openxmlformats.org/drawingml/2006/table">
            <a:tbl>
              <a:tblPr firstRow="1" firstCol="1" bandRow="1">
                <a:tableStyleId>{5C22544A-7EE6-4342-B048-85BDC9FD1C3A}</a:tableStyleId>
              </a:tblPr>
              <a:tblGrid>
                <a:gridCol w="823769">
                  <a:extLst>
                    <a:ext uri="{9D8B030D-6E8A-4147-A177-3AD203B41FA5}">
                      <a16:colId xmlns:a16="http://schemas.microsoft.com/office/drawing/2014/main" val="1624585998"/>
                    </a:ext>
                  </a:extLst>
                </a:gridCol>
                <a:gridCol w="6951691">
                  <a:extLst>
                    <a:ext uri="{9D8B030D-6E8A-4147-A177-3AD203B41FA5}">
                      <a16:colId xmlns:a16="http://schemas.microsoft.com/office/drawing/2014/main" val="2321546572"/>
                    </a:ext>
                  </a:extLst>
                </a:gridCol>
                <a:gridCol w="1176811">
                  <a:extLst>
                    <a:ext uri="{9D8B030D-6E8A-4147-A177-3AD203B41FA5}">
                      <a16:colId xmlns:a16="http://schemas.microsoft.com/office/drawing/2014/main" val="768698129"/>
                    </a:ext>
                  </a:extLst>
                </a:gridCol>
              </a:tblGrid>
              <a:tr h="471112">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81.157.067</a:t>
                      </a:r>
                    </a:p>
                  </a:txBody>
                  <a:tcPr marL="68580" marR="68580" marT="0" marB="0" anchor="ctr"/>
                </a:tc>
                <a:extLst>
                  <a:ext uri="{0D108BD9-81ED-4DB2-BD59-A6C34878D82A}">
                    <a16:rowId xmlns:a16="http://schemas.microsoft.com/office/drawing/2014/main" val="2209898247"/>
                  </a:ext>
                </a:extLst>
              </a:tr>
              <a:tr h="604581">
                <a:tc>
                  <a:txBody>
                    <a:bodyPr/>
                    <a:lstStyle/>
                    <a:p>
                      <a:pPr algn="ctr">
                        <a:lnSpc>
                          <a:spcPct val="107000"/>
                        </a:lnSpc>
                        <a:spcAft>
                          <a:spcPts val="0"/>
                        </a:spcAft>
                      </a:pPr>
                      <a:r>
                        <a:rPr lang="el-GR" sz="1100" dirty="0">
                          <a:effectLst/>
                        </a:rPr>
                        <a:t>4.1</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αποτελεσματικότητας και της ικανότητας ένταξης των αγορών εργασίας και της πρόσβασης σε ποιοτικές θέσεις απασχόλησης μέσω της ανάπτυξης των κοινωνικών υποδομών και της προώθησης της κοινωνικής οικονομίας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01265028"/>
                  </a:ext>
                </a:extLst>
              </a:tr>
              <a:tr h="758059">
                <a:tc>
                  <a:txBody>
                    <a:bodyPr/>
                    <a:lstStyle/>
                    <a:p>
                      <a:pPr algn="ctr">
                        <a:lnSpc>
                          <a:spcPct val="107000"/>
                        </a:lnSpc>
                        <a:spcAft>
                          <a:spcPts val="0"/>
                        </a:spcAft>
                      </a:pPr>
                      <a:r>
                        <a:rPr lang="el-GR" sz="1100">
                          <a:effectLst/>
                        </a:rPr>
                        <a:t>4.2</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Βελτίωση της ισότιμης πρόσβασης σε ποιοτικές υπηρεσίες εκπαίδευσης, κατάρτισης και διά βίου μάθησης χωρίς αποκλεισμούς </a:t>
                      </a:r>
                      <a:r>
                        <a:rPr lang="el-GR" sz="1200" dirty="0">
                          <a:effectLst/>
                        </a:rPr>
                        <a:t>μέσω της ανάπτυξης </a:t>
                      </a:r>
                      <a:r>
                        <a:rPr lang="el-GR" sz="1200" dirty="0" err="1">
                          <a:effectLst/>
                        </a:rPr>
                        <a:t>προσβάσιμων</a:t>
                      </a:r>
                      <a:r>
                        <a:rPr lang="el-GR" sz="1200" dirty="0">
                          <a:effectLst/>
                        </a:rPr>
                        <a:t> υποδομών, συμπεριλαμβανομένων της ενίσχυσης της ανθεκτικότητας της εξ αποστάσεως και της διαδικτυακής εκπαίδευσης και κατάρτισης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24.500.000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10928401"/>
                  </a:ext>
                </a:extLst>
              </a:tr>
              <a:tr h="811658">
                <a:tc>
                  <a:txBody>
                    <a:bodyPr/>
                    <a:lstStyle/>
                    <a:p>
                      <a:pPr algn="ctr">
                        <a:lnSpc>
                          <a:spcPct val="107000"/>
                        </a:lnSpc>
                        <a:spcAft>
                          <a:spcPts val="0"/>
                        </a:spcAft>
                      </a:pPr>
                      <a:r>
                        <a:rPr lang="el-GR" sz="1100">
                          <a:effectLst/>
                        </a:rPr>
                        <a:t>4.3</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της κοινωνικοοικονομικής ένταξης περιθωριοποιημένων κοινοτήτων, νοικοκυριών με χαμηλό εισόδημα και </a:t>
                      </a:r>
                      <a:r>
                        <a:rPr lang="el-GR" sz="1400" dirty="0" err="1">
                          <a:effectLst/>
                        </a:rPr>
                        <a:t>μειονεκτουσών</a:t>
                      </a:r>
                      <a:r>
                        <a:rPr lang="el-GR" sz="1400" dirty="0">
                          <a:effectLst/>
                        </a:rPr>
                        <a:t> ομάδων, συμπεριλαμβανομένων των ατόμων με ειδικές ανάγκες, </a:t>
                      </a:r>
                      <a:r>
                        <a:rPr lang="el-GR" sz="1200" dirty="0">
                          <a:effectLst/>
                        </a:rPr>
                        <a:t>μέσω ολοκληρωμένων δράσεων που περιλαμβάνουν υπηρεσίες στέγασης και κοινωνικές υπηρεσίες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4.000.000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3755281"/>
                  </a:ext>
                </a:extLst>
              </a:tr>
              <a:tr h="704460">
                <a:tc>
                  <a:txBody>
                    <a:bodyPr/>
                    <a:lstStyle/>
                    <a:p>
                      <a:pPr algn="ctr">
                        <a:lnSpc>
                          <a:spcPct val="107000"/>
                        </a:lnSpc>
                        <a:spcAft>
                          <a:spcPts val="0"/>
                        </a:spcAft>
                      </a:pPr>
                      <a:r>
                        <a:rPr lang="el-GR" sz="1100">
                          <a:effectLst/>
                        </a:rPr>
                        <a:t>4.5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Εξασφάλιση ισότιμης πρόσβασης στην υγειονομική περίθαλψη και ενίσχυση της ανθεκτικότητας των συστημάτων υγείας, συμπεριλαμβανομένης της πρωτοβάθμιας υγειονομικής περίθαλψης, και προώθηση της μετάβασης από την ιδρυματική φροντίδα στη φροντίδα που βασίζεται σε επίπεδο οικογένειας και τοπικής κοινότητας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26.657.067</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82235187"/>
                  </a:ext>
                </a:extLst>
              </a:tr>
              <a:tr h="532651">
                <a:tc>
                  <a:txBody>
                    <a:bodyPr/>
                    <a:lstStyle/>
                    <a:p>
                      <a:pPr algn="ctr">
                        <a:lnSpc>
                          <a:spcPct val="107000"/>
                        </a:lnSpc>
                        <a:spcAft>
                          <a:spcPts val="0"/>
                        </a:spcAft>
                      </a:pPr>
                      <a:r>
                        <a:rPr lang="el-GR" sz="1100" dirty="0">
                          <a:effectLst/>
                        </a:rPr>
                        <a:t>4.6</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του ρόλου του πολιτισμού και του βιώσιμου τουρισμού στην οικονομική ανάπτυξη, την κοινωνική ένταξη και την κοινωνική καινοτομία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23.000.000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46899475"/>
                  </a:ext>
                </a:extLst>
              </a:tr>
            </a:tbl>
          </a:graphicData>
        </a:graphic>
      </p:graphicFrame>
      <p:graphicFrame>
        <p:nvGraphicFramePr>
          <p:cNvPr id="9" name="Γράφημα 8"/>
          <p:cNvGraphicFramePr/>
          <p:nvPr>
            <p:extLst>
              <p:ext uri="{D42A27DB-BD31-4B8C-83A1-F6EECF244321}">
                <p14:modId xmlns:p14="http://schemas.microsoft.com/office/powerpoint/2010/main" val="2268897299"/>
              </p:ext>
            </p:extLst>
          </p:nvPr>
        </p:nvGraphicFramePr>
        <p:xfrm>
          <a:off x="2750574" y="4315827"/>
          <a:ext cx="5462862" cy="227219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97846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51621"/>
            <a:ext cx="9144000" cy="77428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solidFill>
                  <a:srgbClr val="0070C0"/>
                </a:solidFill>
              </a:rPr>
              <a:t>Περιφερειακό Πρόγραμμα «ΘΕΣΣΑΛΙΑ» 2021-2027</a:t>
            </a:r>
          </a:p>
        </p:txBody>
      </p:sp>
      <p:sp>
        <p:nvSpPr>
          <p:cNvPr id="3" name="Υπότιτλος 2"/>
          <p:cNvSpPr>
            <a:spLocks noGrp="1"/>
          </p:cNvSpPr>
          <p:nvPr>
            <p:ph idx="1"/>
          </p:nvPr>
        </p:nvSpPr>
        <p:spPr>
          <a:xfrm>
            <a:off x="181626" y="894716"/>
            <a:ext cx="8047974" cy="713236"/>
          </a:xfrm>
          <a:noFill/>
        </p:spPr>
        <p:txBody>
          <a:bodyPr>
            <a:normAutofit/>
          </a:bodyPr>
          <a:lstStyle/>
          <a:p>
            <a:pPr marL="0" indent="0" algn="ctr">
              <a:buNone/>
            </a:pPr>
            <a:r>
              <a:rPr lang="el-GR" sz="2000" dirty="0"/>
              <a:t>Το Πρόγραμμα εγκρίθηκε με την με αριθ. </a:t>
            </a:r>
            <a:r>
              <a:rPr lang="el-GR" sz="2000" dirty="0">
                <a:solidFill>
                  <a:srgbClr val="0070C0"/>
                </a:solidFill>
              </a:rPr>
              <a:t>C(2022)6506 </a:t>
            </a:r>
            <a:r>
              <a:rPr lang="el-GR" sz="2000" dirty="0" err="1">
                <a:solidFill>
                  <a:srgbClr val="0070C0"/>
                </a:solidFill>
              </a:rPr>
              <a:t>final</a:t>
            </a:r>
            <a:r>
              <a:rPr lang="el-GR" sz="2000" dirty="0">
                <a:solidFill>
                  <a:srgbClr val="0070C0"/>
                </a:solidFill>
              </a:rPr>
              <a:t>/05.9.2022 </a:t>
            </a:r>
            <a:r>
              <a:rPr lang="el-GR" sz="2000" dirty="0"/>
              <a:t>Απόφαση της Ευρωπαϊκής Επιτροπής</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sp>
        <p:nvSpPr>
          <p:cNvPr id="10" name="Google Shape;703;p5">
            <a:extLst>
              <a:ext uri="{FF2B5EF4-FFF2-40B4-BE49-F238E27FC236}">
                <a16:creationId xmlns:a16="http://schemas.microsoft.com/office/drawing/2014/main" id="{BCA84146-4A84-4B42-9C99-2233728C6DD6}"/>
              </a:ext>
            </a:extLst>
          </p:cNvPr>
          <p:cNvSpPr/>
          <p:nvPr/>
        </p:nvSpPr>
        <p:spPr>
          <a:xfrm>
            <a:off x="108065" y="1903615"/>
            <a:ext cx="8811491" cy="3790397"/>
          </a:xfrm>
          <a:prstGeom prst="rect">
            <a:avLst/>
          </a:prstGeom>
          <a:gradFill>
            <a:gsLst>
              <a:gs pos="10000">
                <a:schemeClr val="accent1">
                  <a:lumMod val="20000"/>
                  <a:lumOff val="80000"/>
                </a:schemeClr>
              </a:gs>
              <a:gs pos="100000">
                <a:schemeClr val="bg2">
                  <a:shade val="96000"/>
                  <a:satMod val="120000"/>
                  <a:lumMod val="90000"/>
                </a:schemeClr>
              </a:gs>
            </a:gsLst>
            <a:lin ang="6120000" scaled="1"/>
          </a:gradFill>
          <a:ln w="15875" cap="rnd" cmpd="sng" algn="ctr">
            <a:no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l-GR"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prstClr val="black"/>
                </a:solidFill>
                <a:effectLst/>
                <a:uLnTx/>
                <a:uFillTx/>
                <a:latin typeface="Century Gothic" panose="020B0502020202020204"/>
                <a:ea typeface="+mn-ea"/>
                <a:cs typeface="+mn-cs"/>
              </a:rPr>
              <a:t>€ </a:t>
            </a:r>
            <a:r>
              <a:rPr kumimoji="0" lang="el-GR" sz="2400" b="1" i="0" u="none" strike="noStrike" kern="0" cap="none" spc="0" normalizeH="0" baseline="0" noProof="0" dirty="0" smtClean="0">
                <a:ln>
                  <a:noFill/>
                </a:ln>
                <a:solidFill>
                  <a:srgbClr val="FF0000"/>
                </a:solidFill>
                <a:effectLst/>
                <a:uLnTx/>
                <a:uFillTx/>
                <a:latin typeface="Century Gothic" panose="020B0502020202020204"/>
                <a:ea typeface="+mn-ea"/>
                <a:cs typeface="+mn-cs"/>
              </a:rPr>
              <a:t>553.885.667</a:t>
            </a:r>
            <a:r>
              <a:rPr kumimoji="0" lang="el-GR" sz="2000" b="1" i="0" u="none" strike="noStrike" kern="0" cap="none" spc="0" normalizeH="0" baseline="0" noProof="0" dirty="0" smtClean="0">
                <a:ln>
                  <a:noFill/>
                </a:ln>
                <a:solidFill>
                  <a:prstClr val="black"/>
                </a:solidFill>
                <a:effectLst/>
                <a:uLnTx/>
                <a:uFillTx/>
                <a:latin typeface="Century Gothic" panose="020B0502020202020204"/>
                <a:ea typeface="+mn-ea"/>
                <a:cs typeface="+mn-cs"/>
              </a:rPr>
              <a:t> </a:t>
            </a:r>
            <a:r>
              <a:rPr kumimoji="0" lang="el-GR" sz="12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 </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εκ των οποίων</a:t>
            </a:r>
            <a:r>
              <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l-GR" sz="1600" b="1" i="0" u="none" strike="noStrike" kern="0" cap="none" spc="0" normalizeH="0" baseline="0" noProof="0" dirty="0">
                <a:ln>
                  <a:noFill/>
                </a:ln>
                <a:solidFill>
                  <a:prstClr val="black"/>
                </a:solidFill>
                <a:effectLst/>
                <a:uLnTx/>
                <a:uFillTx/>
                <a:latin typeface="Century Gothic" panose="020B0502020202020204"/>
                <a:ea typeface="+mn-ea"/>
                <a:cs typeface="+mn-cs"/>
              </a:rPr>
              <a:t>€ </a:t>
            </a:r>
            <a:r>
              <a:rPr kumimoji="0" lang="el-GR" sz="1600" b="1" i="0" u="none" strike="noStrike" kern="0" cap="none" spc="0" normalizeH="0" baseline="0" noProof="0" dirty="0" smtClean="0">
                <a:ln>
                  <a:noFill/>
                </a:ln>
                <a:solidFill>
                  <a:prstClr val="black"/>
                </a:solidFill>
                <a:effectLst/>
                <a:uLnTx/>
                <a:uFillTx/>
                <a:latin typeface="Century Gothic" panose="020B0502020202020204"/>
                <a:ea typeface="+mn-ea"/>
                <a:cs typeface="+mn-cs"/>
              </a:rPr>
              <a:t>470.802.817 </a:t>
            </a:r>
            <a:r>
              <a:rPr kumimoji="0" lang="el-GR" sz="1100" b="1" i="0" u="none" strike="noStrike" kern="0" cap="none" spc="0" normalizeH="0" baseline="0" noProof="0" dirty="0" err="1">
                <a:ln>
                  <a:noFill/>
                </a:ln>
                <a:solidFill>
                  <a:prstClr val="black"/>
                </a:solidFill>
                <a:effectLst/>
                <a:uLnTx/>
                <a:uFillTx/>
                <a:latin typeface="Century Gothic" panose="020B0502020202020204"/>
                <a:ea typeface="+mn-ea"/>
                <a:cs typeface="+mn-cs"/>
              </a:rPr>
              <a:t>Ενωσιακή</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 Συμμετοχή </a:t>
            </a:r>
          </a:p>
          <a:p>
            <a:pPr marL="271463" marR="0" lvl="0" indent="0" defTabSz="914400" eaLnBrk="1" fontAlgn="auto" latinLnBrk="0" hangingPunct="1">
              <a:lnSpc>
                <a:spcPct val="100000"/>
              </a:lnSpc>
              <a:spcBef>
                <a:spcPts val="0"/>
              </a:spcBef>
              <a:spcAft>
                <a:spcPts val="0"/>
              </a:spcAft>
              <a:buClrTx/>
              <a:buSzTx/>
              <a:buFontTx/>
              <a:buNone/>
              <a:tabLst/>
              <a:defRPr/>
            </a:pPr>
            <a:r>
              <a:rPr kumimoji="0" lang="el-GR" sz="1100" b="0" i="0" u="none" strike="noStrike" kern="0" cap="none" spc="0" normalizeH="0" baseline="0" noProof="0" dirty="0">
                <a:ln>
                  <a:noFill/>
                </a:ln>
                <a:solidFill>
                  <a:prstClr val="black"/>
                </a:solidFill>
                <a:effectLst/>
                <a:uLnTx/>
                <a:uFillTx/>
                <a:latin typeface="Century Gothic" panose="020B0502020202020204"/>
                <a:ea typeface="+mn-ea"/>
                <a:cs typeface="+mn-cs"/>
              </a:rPr>
              <a:t>Ευρωπαϊκό Ταμείο Περιφερειακής Ανάπτυξης (ΕΤΠΑ), Ευρωπαϊκό Κοινωνικό Ταμείο (ΕΚΤ+).</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l-GR" sz="1600" b="1" i="0" u="none" strike="noStrike" kern="0" cap="none" spc="0" normalizeH="0" baseline="0" noProof="0" dirty="0">
                <a:ln>
                  <a:noFill/>
                </a:ln>
                <a:solidFill>
                  <a:prstClr val="black"/>
                </a:solidFill>
                <a:effectLst/>
                <a:uLnTx/>
                <a:uFillTx/>
                <a:latin typeface="Century Gothic" panose="020B0502020202020204"/>
                <a:ea typeface="+mn-ea"/>
                <a:cs typeface="+mn-cs"/>
              </a:rPr>
              <a:t>€ 83.082.850 </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Εθνική Συνεισφορά</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rPr>
              <a:t> </a:t>
            </a:r>
            <a:endParaRPr kumimoji="0" lang="el-GR" sz="2000" b="1" i="0" u="none" strike="noStrike" kern="0" cap="none" spc="0" normalizeH="0" baseline="0" noProof="0" dirty="0" smtClean="0">
              <a:ln>
                <a:noFill/>
              </a:ln>
              <a:solidFill>
                <a:srgbClr val="FF0000"/>
              </a:solidFill>
              <a:effectLst/>
              <a:uLnTx/>
              <a:uFillTx/>
              <a:latin typeface="Century Gothic" panose="020B0502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smtClean="0">
                <a:ln>
                  <a:noFill/>
                </a:ln>
                <a:solidFill>
                  <a:srgbClr val="FF0000"/>
                </a:solidFill>
                <a:effectLst/>
                <a:uLnTx/>
                <a:uFillTx/>
                <a:latin typeface="Century Gothic" panose="020B0502020202020204"/>
                <a:ea typeface="+mn-ea"/>
                <a:cs typeface="+mn-cs"/>
              </a:rPr>
              <a:t>ΕΚΤ</a:t>
            </a:r>
            <a:r>
              <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rPr>
              <a:t>+  = </a:t>
            </a:r>
            <a:r>
              <a:rPr kumimoji="0" lang="el-GR" sz="2000" b="1" i="0" u="none" strike="noStrike" kern="0" cap="none" spc="0" normalizeH="0" baseline="0" noProof="0" dirty="0" smtClean="0">
                <a:ln>
                  <a:noFill/>
                </a:ln>
                <a:effectLst/>
                <a:uLnTx/>
                <a:uFillTx/>
                <a:latin typeface="Century Gothic" panose="020B0502020202020204"/>
                <a:ea typeface="+mn-ea"/>
                <a:cs typeface="+mn-cs"/>
              </a:rPr>
              <a:t>143.495.824 </a:t>
            </a:r>
            <a:r>
              <a:rPr kumimoji="0" lang="el-GR" sz="2000" b="1" i="0" u="none" strike="noStrike" kern="0" cap="none" spc="0" normalizeH="0" baseline="0" noProof="0" dirty="0">
                <a:ln>
                  <a:noFill/>
                </a:ln>
                <a:effectLst/>
                <a:uLnTx/>
                <a:uFillTx/>
                <a:latin typeface="Century Gothic" panose="020B0502020202020204"/>
                <a:ea typeface="+mn-ea"/>
                <a:cs typeface="+mn-cs"/>
              </a:rPr>
              <a:t>€ </a:t>
            </a:r>
            <a:r>
              <a:rPr kumimoji="0" lang="el-GR" sz="20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smtClean="0">
                <a:ln>
                  <a:noFill/>
                </a:ln>
                <a:solidFill>
                  <a:srgbClr val="FF0000"/>
                </a:solidFill>
                <a:effectLst/>
                <a:uLnTx/>
                <a:uFillTx/>
                <a:latin typeface="Century Gothic" panose="020B0502020202020204"/>
                <a:ea typeface="+mn-ea"/>
                <a:cs typeface="+mn-cs"/>
              </a:rPr>
              <a:t>ΕΤΠΑ =   </a:t>
            </a:r>
            <a:r>
              <a:rPr kumimoji="0" lang="el-GR" sz="2000" b="1" i="0" u="none" strike="noStrike" kern="0" cap="none" spc="0" normalizeH="0" baseline="0" noProof="0" dirty="0" smtClean="0">
                <a:ln>
                  <a:noFill/>
                </a:ln>
                <a:effectLst/>
                <a:uLnTx/>
                <a:uFillTx/>
                <a:latin typeface="Century Gothic" panose="020B0502020202020204"/>
                <a:ea typeface="+mn-ea"/>
                <a:cs typeface="+mn-cs"/>
              </a:rPr>
              <a:t>410.389.843 </a:t>
            </a:r>
            <a:r>
              <a:rPr kumimoji="0" lang="el-GR" sz="2000" b="1" i="0" u="none" strike="noStrike" kern="0" cap="none" spc="0" normalizeH="0" baseline="0" noProof="0" dirty="0">
                <a:ln>
                  <a:noFill/>
                </a:ln>
                <a:effectLst/>
                <a:uLnTx/>
                <a:uFillTx/>
                <a:latin typeface="Century Gothic" panose="020B0502020202020204"/>
                <a:ea typeface="+mn-ea"/>
                <a:cs typeface="+mn-cs"/>
              </a:rPr>
              <a:t>€ </a:t>
            </a:r>
            <a:r>
              <a:rPr kumimoji="0" lang="el-GR" sz="20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a:t>
            </a:r>
            <a:endParaRPr kumimoji="0" lang="en-US" sz="2000" b="1" i="0" u="none" strike="noStrike" kern="0" cap="none" spc="0" normalizeH="0" baseline="0" noProof="0" dirty="0">
              <a:ln>
                <a:noFill/>
              </a:ln>
              <a:solidFill>
                <a:srgbClr val="0070C0"/>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l-GR" sz="1100" b="1" i="0" u="none" strike="noStrike" kern="0" cap="none" spc="0" normalizeH="0" baseline="0" noProof="0" dirty="0">
              <a:ln>
                <a:noFill/>
              </a:ln>
              <a:solidFill>
                <a:prstClr val="white"/>
              </a:solidFill>
              <a:effectLst/>
              <a:uLnTx/>
              <a:uFillTx/>
              <a:latin typeface="Century Gothic" panose="020B0502020202020204"/>
              <a:ea typeface="+mn-ea"/>
              <a:cs typeface="+mn-cs"/>
            </a:endParaRP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Tree>
    <p:extLst>
      <p:ext uri="{BB962C8B-B14F-4D97-AF65-F5344CB8AC3E}">
        <p14:creationId xmlns:p14="http://schemas.microsoft.com/office/powerpoint/2010/main" val="2402286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fontScale="92500" lnSpcReduction="10000"/>
          </a:bodyPr>
          <a:lstStyle/>
          <a:p>
            <a:pPr marL="0" indent="0">
              <a:lnSpc>
                <a:spcPct val="107000"/>
              </a:lnSpc>
              <a:spcAft>
                <a:spcPts val="800"/>
              </a:spcAft>
              <a:buNone/>
            </a:pPr>
            <a:r>
              <a:rPr lang="el-GR" sz="2000" b="1" i="1" dirty="0" smtClean="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0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000" b="1" dirty="0" smtClean="0">
                <a:effectLst/>
                <a:latin typeface="Calibri" panose="020F0502020204030204" pitchFamily="34" charset="0"/>
                <a:ea typeface="Calibri" panose="020F0502020204030204" pitchFamily="34" charset="0"/>
                <a:cs typeface="Times New Roman" panose="02020603050405020304" pitchFamily="18" charset="0"/>
              </a:rPr>
              <a:t>Εξειδίκευση 6 </a:t>
            </a:r>
            <a:r>
              <a:rPr lang="el-GR" sz="2000" b="1" dirty="0">
                <a:effectLst/>
                <a:latin typeface="Calibri" panose="020F0502020204030204" pitchFamily="34" charset="0"/>
                <a:ea typeface="Calibri" panose="020F0502020204030204" pitchFamily="34" charset="0"/>
                <a:cs typeface="Times New Roman" panose="02020603050405020304" pitchFamily="18" charset="0"/>
              </a:rPr>
              <a:t>Δράσεων</a:t>
            </a:r>
            <a:r>
              <a:rPr lang="el-GR" sz="2000" dirty="0">
                <a:effectLst/>
                <a:latin typeface="Calibri" panose="020F0502020204030204" pitchFamily="34" charset="0"/>
                <a:ea typeface="Calibri" panose="020F0502020204030204" pitchFamily="34" charset="0"/>
                <a:cs typeface="Times New Roman" panose="02020603050405020304" pitchFamily="18" charset="0"/>
              </a:rPr>
              <a:t>, συνολικού </a:t>
            </a:r>
            <a:r>
              <a:rPr lang="el-GR" sz="2000" dirty="0" smtClean="0">
                <a:effectLst/>
                <a:latin typeface="Calibri" panose="020F0502020204030204" pitchFamily="34" charset="0"/>
                <a:ea typeface="Calibri" panose="020F0502020204030204" pitchFamily="34" charset="0"/>
                <a:cs typeface="Times New Roman" panose="02020603050405020304" pitchFamily="18" charset="0"/>
              </a:rPr>
              <a:t>π/υ 37,2 </a:t>
            </a:r>
            <a:r>
              <a:rPr lang="el-GR" sz="2000" dirty="0">
                <a:effectLst/>
                <a:latin typeface="Calibri" panose="020F0502020204030204" pitchFamily="34" charset="0"/>
                <a:ea typeface="Calibri" panose="020F0502020204030204" pitchFamily="34" charset="0"/>
                <a:cs typeface="Times New Roman" panose="02020603050405020304" pitchFamily="18" charset="0"/>
              </a:rPr>
              <a:t>εκ.</a:t>
            </a:r>
            <a:r>
              <a:rPr lang="el-GR" sz="2000" dirty="0" smtClean="0">
                <a:effectLst/>
                <a:latin typeface="Calibri" panose="020F0502020204030204" pitchFamily="34" charset="0"/>
                <a:ea typeface="Calibri" panose="020F0502020204030204" pitchFamily="34" charset="0"/>
                <a:cs typeface="Calibri" panose="020F0502020204030204" pitchFamily="34" charset="0"/>
              </a:rPr>
              <a:t>€: </a:t>
            </a:r>
          </a:p>
          <a:p>
            <a:pPr marL="342900" lvl="0" indent="-342900" algn="just">
              <a:lnSpc>
                <a:spcPct val="107000"/>
              </a:lnSpc>
              <a:buFont typeface="+mj-lt"/>
              <a:buAutoNum type="arabicPeriod"/>
            </a:pPr>
            <a:r>
              <a:rPr lang="el-GR" sz="2000" dirty="0" smtClean="0">
                <a:latin typeface="Calibri" panose="020F0502020204030204" pitchFamily="34" charset="0"/>
                <a:ea typeface="Calibri" panose="020F0502020204030204" pitchFamily="34" charset="0"/>
                <a:cs typeface="Times New Roman" panose="02020603050405020304" pitchFamily="18" charset="0"/>
              </a:rPr>
              <a:t>Ενίσχυση </a:t>
            </a:r>
            <a:r>
              <a:rPr lang="el-GR" sz="2000" dirty="0">
                <a:latin typeface="Calibri" panose="020F0502020204030204" pitchFamily="34" charset="0"/>
                <a:ea typeface="Calibri" panose="020F0502020204030204" pitchFamily="34" charset="0"/>
                <a:cs typeface="Times New Roman" panose="02020603050405020304" pitchFamily="18" charset="0"/>
              </a:rPr>
              <a:t>εκπαιδευτικού εξοπλισμού τριτοβάθμιας </a:t>
            </a:r>
            <a:r>
              <a:rPr lang="el-GR" sz="2000" dirty="0" smtClean="0">
                <a:latin typeface="Calibri" panose="020F0502020204030204" pitchFamily="34" charset="0"/>
                <a:ea typeface="Calibri" panose="020F0502020204030204" pitchFamily="34" charset="0"/>
                <a:cs typeface="Times New Roman" panose="02020603050405020304" pitchFamily="18" charset="0"/>
              </a:rPr>
              <a:t>εκπαίδευσης, π/υ 5εκ.€ </a:t>
            </a:r>
            <a:endParaRPr lang="el-GR"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el-GR" sz="2000" dirty="0" smtClean="0">
                <a:effectLst/>
                <a:latin typeface="Calibri" panose="020F0502020204030204" pitchFamily="34" charset="0"/>
                <a:ea typeface="Calibri" panose="020F0502020204030204" pitchFamily="34" charset="0"/>
                <a:cs typeface="Times New Roman" panose="02020603050405020304" pitchFamily="18" charset="0"/>
              </a:rPr>
              <a:t>Υποδομές-εξοπλισμοί </a:t>
            </a:r>
            <a:r>
              <a:rPr lang="el-GR" sz="2000" dirty="0">
                <a:effectLst/>
                <a:latin typeface="Calibri" panose="020F0502020204030204" pitchFamily="34" charset="0"/>
                <a:ea typeface="Calibri" panose="020F0502020204030204" pitchFamily="34" charset="0"/>
                <a:cs typeface="Times New Roman" panose="02020603050405020304" pitchFamily="18" charset="0"/>
              </a:rPr>
              <a:t>Πρωτοβάθμιας Φροντίδας </a:t>
            </a:r>
            <a:r>
              <a:rPr lang="el-GR" sz="2000" dirty="0" smtClean="0">
                <a:effectLst/>
                <a:latin typeface="Calibri" panose="020F0502020204030204" pitchFamily="34" charset="0"/>
                <a:ea typeface="Calibri" panose="020F0502020204030204" pitchFamily="34" charset="0"/>
                <a:cs typeface="Times New Roman" panose="02020603050405020304" pitchFamily="18" charset="0"/>
              </a:rPr>
              <a:t>Υγείας(μεταφερόμενα </a:t>
            </a:r>
            <a:r>
              <a:rPr lang="el-GR" sz="2000" dirty="0">
                <a:effectLst/>
                <a:latin typeface="Calibri" panose="020F0502020204030204" pitchFamily="34" charset="0"/>
                <a:ea typeface="Calibri" panose="020F0502020204030204" pitchFamily="34" charset="0"/>
                <a:cs typeface="Times New Roman" panose="02020603050405020304" pitchFamily="18" charset="0"/>
              </a:rPr>
              <a:t>έργα</a:t>
            </a:r>
            <a:r>
              <a:rPr lang="el-GR" sz="2000" dirty="0" smtClean="0">
                <a:effectLst/>
                <a:latin typeface="Calibri" panose="020F0502020204030204" pitchFamily="34" charset="0"/>
                <a:ea typeface="Calibri" panose="020F0502020204030204" pitchFamily="34" charset="0"/>
                <a:cs typeface="Times New Roman" panose="02020603050405020304" pitchFamily="18" charset="0"/>
              </a:rPr>
              <a:t>), π/υ </a:t>
            </a:r>
            <a:r>
              <a:rPr lang="el-GR" sz="2000" dirty="0">
                <a:effectLst/>
                <a:latin typeface="Calibri" panose="020F0502020204030204" pitchFamily="34" charset="0"/>
                <a:ea typeface="Calibri" panose="020F0502020204030204" pitchFamily="34" charset="0"/>
                <a:cs typeface="Times New Roman" panose="02020603050405020304" pitchFamily="18" charset="0"/>
              </a:rPr>
              <a:t>2,5 εκ.€. </a:t>
            </a:r>
            <a:endParaRPr lang="el-GR"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el-GR" sz="2000" dirty="0" smtClean="0"/>
              <a:t>Υποδομές- εξοπλισμοί </a:t>
            </a:r>
            <a:r>
              <a:rPr lang="el-GR" sz="2000" dirty="0"/>
              <a:t>στον τομέα της υγείας – Δευτεροβάθμια Φροντίδα Υγείας: Προσθήκη κτιρίου Ν2 στο Γενικό Νοσοκομείο </a:t>
            </a:r>
            <a:r>
              <a:rPr lang="el-GR" sz="2000" dirty="0" smtClean="0"/>
              <a:t>Λάρισας, π/υ 14 εκ.€. </a:t>
            </a:r>
          </a:p>
          <a:p>
            <a:pPr marL="342900" lvl="0" indent="-342900" algn="just">
              <a:lnSpc>
                <a:spcPct val="107000"/>
              </a:lnSpc>
              <a:buFont typeface="+mj-lt"/>
              <a:buAutoNum type="arabicPeriod"/>
            </a:pPr>
            <a:r>
              <a:rPr lang="el-GR" sz="2000" dirty="0" smtClean="0"/>
              <a:t>Υποδομές - εξοπλισμοί </a:t>
            </a:r>
            <a:r>
              <a:rPr lang="el-GR" sz="2000" dirty="0"/>
              <a:t>Πρωτοβάθμιας Φροντίδας Υγείας </a:t>
            </a:r>
            <a:r>
              <a:rPr lang="el-GR" sz="2000" dirty="0" smtClean="0"/>
              <a:t>(</a:t>
            </a:r>
            <a:r>
              <a:rPr lang="el-GR" sz="2000" dirty="0"/>
              <a:t>νέα έργα</a:t>
            </a:r>
            <a:r>
              <a:rPr lang="el-GR" sz="2000" dirty="0" smtClean="0"/>
              <a:t>), π/υ 11,5εκ.€</a:t>
            </a:r>
          </a:p>
          <a:p>
            <a:pPr marL="342900" lvl="0" indent="-342900" algn="just">
              <a:lnSpc>
                <a:spcPct val="107000"/>
              </a:lnSpc>
              <a:buFont typeface="+mj-lt"/>
              <a:buAutoNum type="arabicPeriod"/>
            </a:pPr>
            <a:r>
              <a:rPr lang="el-GR" sz="2000" dirty="0" smtClean="0"/>
              <a:t>Κινητές </a:t>
            </a:r>
            <a:r>
              <a:rPr lang="el-GR" sz="2000" dirty="0"/>
              <a:t>μονάδες για παροχή υπηρεσιών δημόσιας </a:t>
            </a:r>
            <a:r>
              <a:rPr lang="el-GR" sz="2000" dirty="0" smtClean="0"/>
              <a:t>υγείας, π/υ 1 εκ.€</a:t>
            </a:r>
          </a:p>
          <a:p>
            <a:pPr marL="342900" indent="-342900" algn="just">
              <a:lnSpc>
                <a:spcPct val="107000"/>
              </a:lnSpc>
              <a:buFont typeface="+mj-lt"/>
              <a:buAutoNum type="arabicPeriod"/>
            </a:pPr>
            <a:r>
              <a:rPr lang="el-GR" sz="2000" dirty="0">
                <a:latin typeface="Calibri" panose="020F0502020204030204" pitchFamily="34" charset="0"/>
                <a:ea typeface="Calibri" panose="020F0502020204030204" pitchFamily="34" charset="0"/>
                <a:cs typeface="Times New Roman" panose="02020603050405020304" pitchFamily="18" charset="0"/>
              </a:rPr>
              <a:t>Προστασία </a:t>
            </a:r>
            <a:r>
              <a:rPr lang="el-GR" sz="2000" dirty="0" smtClean="0">
                <a:latin typeface="Calibri" panose="020F0502020204030204" pitchFamily="34" charset="0"/>
                <a:ea typeface="Calibri" panose="020F0502020204030204" pitchFamily="34" charset="0"/>
                <a:cs typeface="Times New Roman" panose="02020603050405020304" pitchFamily="18" charset="0"/>
              </a:rPr>
              <a:t>&amp; </a:t>
            </a:r>
            <a:r>
              <a:rPr lang="el-GR" sz="2000" dirty="0">
                <a:latin typeface="Calibri" panose="020F0502020204030204" pitchFamily="34" charset="0"/>
                <a:ea typeface="Calibri" panose="020F0502020204030204" pitchFamily="34" charset="0"/>
                <a:cs typeface="Times New Roman" panose="02020603050405020304" pitchFamily="18" charset="0"/>
              </a:rPr>
              <a:t>ανάδειξη </a:t>
            </a:r>
            <a:r>
              <a:rPr lang="el-GR" sz="2000" dirty="0" smtClean="0">
                <a:latin typeface="Calibri" panose="020F0502020204030204" pitchFamily="34" charset="0"/>
                <a:ea typeface="Calibri" panose="020F0502020204030204" pitchFamily="34" charset="0"/>
                <a:cs typeface="Times New Roman" panose="02020603050405020304" pitchFamily="18" charset="0"/>
              </a:rPr>
              <a:t>πολιτιστικής </a:t>
            </a:r>
            <a:r>
              <a:rPr lang="el-GR" sz="2000" dirty="0">
                <a:latin typeface="Calibri" panose="020F0502020204030204" pitchFamily="34" charset="0"/>
                <a:ea typeface="Calibri" panose="020F0502020204030204" pitchFamily="34" charset="0"/>
                <a:cs typeface="Times New Roman" panose="02020603050405020304" pitchFamily="18" charset="0"/>
              </a:rPr>
              <a:t>κληρονομιάς(μεταφερόμενα έργα), π/υ 3,2 εκ.€. </a:t>
            </a:r>
          </a:p>
          <a:p>
            <a:pPr marL="342900" lvl="0" indent="-342900" algn="just">
              <a:lnSpc>
                <a:spcPct val="107000"/>
              </a:lnSpc>
              <a:buFont typeface="Calibri" panose="020F0502020204030204" pitchFamily="34" charset="0"/>
              <a:buChar char="-"/>
            </a:pPr>
            <a:r>
              <a:rPr lang="el-GR" sz="2000" b="1" dirty="0" smtClean="0"/>
              <a:t>Έκδοση 4 Προσκλήσεων, </a:t>
            </a:r>
            <a:r>
              <a:rPr lang="el-GR" sz="2000" dirty="0">
                <a:latin typeface="Calibri" panose="020F0502020204030204" pitchFamily="34" charset="0"/>
                <a:ea typeface="Calibri" panose="020F0502020204030204" pitchFamily="34" charset="0"/>
                <a:cs typeface="Times New Roman" panose="02020603050405020304" pitchFamily="18" charset="0"/>
              </a:rPr>
              <a:t>συνολικού π/υ  </a:t>
            </a:r>
            <a:r>
              <a:rPr lang="el-GR" sz="2000" dirty="0" smtClean="0">
                <a:latin typeface="Calibri" panose="020F0502020204030204" pitchFamily="34" charset="0"/>
                <a:ea typeface="Calibri" panose="020F0502020204030204" pitchFamily="34" charset="0"/>
                <a:cs typeface="Times New Roman" panose="02020603050405020304" pitchFamily="18" charset="0"/>
              </a:rPr>
              <a:t>32,7 εκ.€(δράσεις 1-4)</a:t>
            </a:r>
          </a:p>
          <a:p>
            <a:pPr marL="342900" lvl="0" indent="-342900" algn="just">
              <a:lnSpc>
                <a:spcPct val="107000"/>
              </a:lnSpc>
              <a:buFont typeface="Calibri" panose="020F0502020204030204" pitchFamily="34" charset="0"/>
              <a:buChar char="-"/>
            </a:pPr>
            <a:r>
              <a:rPr lang="el-GR" sz="2000" b="1" dirty="0" smtClean="0">
                <a:latin typeface="Calibri" panose="020F0502020204030204" pitchFamily="34" charset="0"/>
                <a:ea typeface="Calibri" panose="020F0502020204030204" pitchFamily="34" charset="0"/>
                <a:cs typeface="Times New Roman" panose="02020603050405020304" pitchFamily="18" charset="0"/>
              </a:rPr>
              <a:t>Ένταξη 2 πράξεων</a:t>
            </a:r>
            <a:r>
              <a:rPr lang="el-GR" sz="2000" dirty="0" smtClean="0">
                <a:latin typeface="Calibri" panose="020F0502020204030204" pitchFamily="34" charset="0"/>
                <a:ea typeface="Calibri" panose="020F0502020204030204" pitchFamily="34" charset="0"/>
                <a:cs typeface="Times New Roman" panose="02020603050405020304" pitchFamily="18" charset="0"/>
              </a:rPr>
              <a:t>, συνολικού π/υ 2,6 εκ.€(δράση 2)</a:t>
            </a:r>
            <a:endParaRPr lang="el-GR"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t>Προτεραιότητα 4Α: </a:t>
            </a:r>
            <a:r>
              <a:rPr lang="el-GR" sz="2000" dirty="0"/>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3223479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a:bodyPr>
          <a:lstStyle/>
          <a:p>
            <a:pPr marL="0" indent="0" algn="just">
              <a:lnSpc>
                <a:spcPct val="107000"/>
              </a:lnSpc>
              <a:spcAft>
                <a:spcPts val="800"/>
              </a:spcAft>
              <a:buNone/>
            </a:pPr>
            <a:r>
              <a:rPr lang="el-GR" sz="2200" b="1" i="1" dirty="0">
                <a:effectLst/>
                <a:latin typeface="Calibri" panose="020F0502020204030204" pitchFamily="34" charset="0"/>
                <a:ea typeface="Calibri" panose="020F0502020204030204" pitchFamily="34" charset="0"/>
                <a:cs typeface="Times New Roman" panose="02020603050405020304" pitchFamily="18" charset="0"/>
              </a:rPr>
              <a:t>Πρόσθετα </a:t>
            </a:r>
            <a:r>
              <a:rPr lang="el-GR" sz="2200" b="1" i="1" dirty="0" smtClean="0">
                <a:effectLst/>
                <a:latin typeface="Calibri" panose="020F0502020204030204" pitchFamily="34" charset="0"/>
                <a:ea typeface="Calibri" panose="020F0502020204030204" pitchFamily="34" charset="0"/>
                <a:cs typeface="Times New Roman" panose="02020603050405020304" pitchFamily="18" charset="0"/>
              </a:rPr>
              <a:t>αναφέρεται:</a:t>
            </a:r>
            <a:endParaRPr lang="el-GR" sz="22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200" dirty="0" smtClean="0">
                <a:effectLst/>
                <a:latin typeface="Calibri" panose="020F0502020204030204" pitchFamily="34" charset="0"/>
                <a:ea typeface="Calibri" panose="020F0502020204030204" pitchFamily="34" charset="0"/>
                <a:cs typeface="Times New Roman" panose="02020603050405020304" pitchFamily="18" charset="0"/>
              </a:rPr>
              <a:t>Για τις </a:t>
            </a:r>
            <a:r>
              <a:rPr lang="el-GR" sz="2200" dirty="0">
                <a:effectLst/>
                <a:latin typeface="Calibri" panose="020F0502020204030204" pitchFamily="34" charset="0"/>
                <a:ea typeface="Calibri" panose="020F0502020204030204" pitchFamily="34" charset="0"/>
                <a:cs typeface="Times New Roman" panose="02020603050405020304" pitchFamily="18" charset="0"/>
              </a:rPr>
              <a:t>Υποδομές Υγείας</a:t>
            </a:r>
            <a:r>
              <a:rPr lang="el-GR" sz="2200" dirty="0" smtClean="0">
                <a:effectLst/>
                <a:latin typeface="Calibri" panose="020F0502020204030204" pitchFamily="34" charset="0"/>
                <a:ea typeface="Calibri" panose="020F0502020204030204" pitchFamily="34" charset="0"/>
                <a:cs typeface="Times New Roman" panose="02020603050405020304" pitchFamily="18" charset="0"/>
              </a:rPr>
              <a:t>, τηρείται ο συμφωνημένος κανόνας </a:t>
            </a:r>
            <a:r>
              <a:rPr lang="el-GR" sz="2200" dirty="0">
                <a:effectLst/>
                <a:latin typeface="Calibri" panose="020F0502020204030204" pitchFamily="34" charset="0"/>
                <a:ea typeface="Calibri" panose="020F0502020204030204" pitchFamily="34" charset="0"/>
                <a:cs typeface="Times New Roman" panose="02020603050405020304" pitchFamily="18" charset="0"/>
              </a:rPr>
              <a:t>μεταξύ χώρας </a:t>
            </a:r>
            <a:r>
              <a:rPr lang="el-GR" sz="2200" dirty="0" smtClean="0">
                <a:effectLst/>
                <a:latin typeface="Calibri" panose="020F0502020204030204" pitchFamily="34" charset="0"/>
                <a:ea typeface="Calibri" panose="020F0502020204030204" pitchFamily="34" charset="0"/>
                <a:cs typeface="Times New Roman" panose="02020603050405020304" pitchFamily="18" charset="0"/>
              </a:rPr>
              <a:t>&amp; Ε.Ε</a:t>
            </a:r>
            <a:r>
              <a:rPr lang="el-GR" sz="2200" dirty="0">
                <a:effectLst/>
                <a:latin typeface="Calibri" panose="020F0502020204030204" pitchFamily="34" charset="0"/>
                <a:ea typeface="Calibri" panose="020F0502020204030204" pitchFamily="34" charset="0"/>
                <a:cs typeface="Times New Roman" panose="02020603050405020304" pitchFamily="18" charset="0"/>
              </a:rPr>
              <a:t>. για διάθεση πόρων κατά 60% στην Πρωτοβάθμια Υγεία </a:t>
            </a:r>
            <a:r>
              <a:rPr lang="el-GR" sz="2200" dirty="0" smtClean="0">
                <a:effectLst/>
                <a:latin typeface="Calibri" panose="020F0502020204030204" pitchFamily="34" charset="0"/>
                <a:ea typeface="Calibri" panose="020F0502020204030204" pitchFamily="34" charset="0"/>
                <a:cs typeface="Times New Roman" panose="02020603050405020304" pitchFamily="18" charset="0"/>
              </a:rPr>
              <a:t>&amp; κατά </a:t>
            </a:r>
            <a:r>
              <a:rPr lang="el-GR" sz="2200" dirty="0">
                <a:effectLst/>
                <a:latin typeface="Calibri" panose="020F0502020204030204" pitchFamily="34" charset="0"/>
                <a:ea typeface="Calibri" panose="020F0502020204030204" pitchFamily="34" charset="0"/>
                <a:cs typeface="Times New Roman" panose="02020603050405020304" pitchFamily="18" charset="0"/>
              </a:rPr>
              <a:t>40% στην Δευτεροβάθμια – Τριτοβάθμια Υγεία, στο πλαίσιο της Εθνικής Πολιτικής, χαρτογράφησης και ιεράρχησης δράσεων Υπ. Υγείας , έως την ολοκλήρωση του Προγράμματος. </a:t>
            </a:r>
          </a:p>
          <a:p>
            <a:pPr marL="342900" lvl="0" indent="-342900" algn="just">
              <a:lnSpc>
                <a:spcPct val="107000"/>
              </a:lnSpc>
              <a:buFont typeface="Calibri" panose="020F0502020204030204" pitchFamily="34" charset="0"/>
              <a:buChar char="-"/>
            </a:pPr>
            <a:r>
              <a:rPr lang="el-GR" sz="2200" dirty="0">
                <a:effectLst/>
                <a:latin typeface="Calibri" panose="020F0502020204030204" pitchFamily="34" charset="0"/>
                <a:ea typeface="Calibri" panose="020F0502020204030204" pitchFamily="34" charset="0"/>
                <a:cs typeface="Times New Roman" panose="02020603050405020304" pitchFamily="18" charset="0"/>
              </a:rPr>
              <a:t>Οι Υποδομές τομέα Εκπαίδευσης που προωθούνται, στηρίζονται στην Εθνική Στρατηγική, χαρτογράφηση </a:t>
            </a:r>
            <a:r>
              <a:rPr lang="el-GR" sz="2200" dirty="0" smtClean="0">
                <a:effectLst/>
                <a:latin typeface="Calibri" panose="020F0502020204030204" pitchFamily="34" charset="0"/>
                <a:ea typeface="Calibri" panose="020F0502020204030204" pitchFamily="34" charset="0"/>
                <a:cs typeface="Times New Roman" panose="02020603050405020304" pitchFamily="18" charset="0"/>
              </a:rPr>
              <a:t>&amp; </a:t>
            </a:r>
            <a:r>
              <a:rPr lang="el-GR" sz="2200" dirty="0" err="1" smtClean="0">
                <a:effectLst/>
                <a:latin typeface="Calibri" panose="020F0502020204030204" pitchFamily="34" charset="0"/>
                <a:ea typeface="Calibri" panose="020F0502020204030204" pitchFamily="34" charset="0"/>
                <a:cs typeface="Times New Roman" panose="02020603050405020304" pitchFamily="18" charset="0"/>
              </a:rPr>
              <a:t>προτεραιοποίηση</a:t>
            </a:r>
            <a:r>
              <a:rPr lang="el-GR" sz="2200" dirty="0" smtClean="0">
                <a:effectLst/>
                <a:latin typeface="Calibri" panose="020F0502020204030204" pitchFamily="34" charset="0"/>
                <a:ea typeface="Calibri" panose="020F0502020204030204" pitchFamily="34" charset="0"/>
                <a:cs typeface="Times New Roman" panose="02020603050405020304" pitchFamily="18" charset="0"/>
              </a:rPr>
              <a:t> </a:t>
            </a:r>
            <a:r>
              <a:rPr lang="el-GR" sz="2200" dirty="0">
                <a:effectLst/>
                <a:latin typeface="Calibri" panose="020F0502020204030204" pitchFamily="34" charset="0"/>
                <a:ea typeface="Calibri" panose="020F0502020204030204" pitchFamily="34" charset="0"/>
                <a:cs typeface="Times New Roman" panose="02020603050405020304" pitchFamily="18" charset="0"/>
              </a:rPr>
              <a:t>αναγκών Υπ. Παιδείας.</a:t>
            </a:r>
          </a:p>
          <a:p>
            <a:pPr marL="342900" lvl="0" indent="-342900" algn="just">
              <a:lnSpc>
                <a:spcPct val="107000"/>
              </a:lnSpc>
              <a:spcAft>
                <a:spcPts val="800"/>
              </a:spcAft>
              <a:buFont typeface="Calibri" panose="020F0502020204030204" pitchFamily="34" charset="0"/>
              <a:buChar char="-"/>
            </a:pPr>
            <a:r>
              <a:rPr lang="el-GR" sz="2200" dirty="0">
                <a:effectLst/>
                <a:latin typeface="Calibri" panose="020F0502020204030204" pitchFamily="34" charset="0"/>
                <a:ea typeface="Calibri" panose="020F0502020204030204" pitchFamily="34" charset="0"/>
                <a:cs typeface="Times New Roman" panose="02020603050405020304" pitchFamily="18" charset="0"/>
              </a:rPr>
              <a:t>Η ενεργοποίηση Δράσης</a:t>
            </a:r>
            <a:r>
              <a:rPr lang="el-GR" sz="2200" i="1" dirty="0">
                <a:effectLst/>
                <a:latin typeface="Calibri" panose="020F0502020204030204" pitchFamily="34" charset="0"/>
                <a:ea typeface="Calibri" panose="020F0502020204030204" pitchFamily="34" charset="0"/>
                <a:cs typeface="Times New Roman" panose="02020603050405020304" pitchFamily="18" charset="0"/>
              </a:rPr>
              <a:t> Παρεμβάσεις Ολοκληρωμένων Τοπικών Σχεδίων Δράσης για την ένταξη των </a:t>
            </a:r>
            <a:r>
              <a:rPr lang="el-GR" sz="2200" i="1" dirty="0" err="1">
                <a:effectLst/>
                <a:latin typeface="Calibri" panose="020F0502020204030204" pitchFamily="34" charset="0"/>
                <a:ea typeface="Calibri" panose="020F0502020204030204" pitchFamily="34" charset="0"/>
                <a:cs typeface="Times New Roman" panose="02020603050405020304" pitchFamily="18" charset="0"/>
              </a:rPr>
              <a:t>Ρομά</a:t>
            </a:r>
            <a:r>
              <a:rPr lang="el-GR" sz="2200" i="1" dirty="0">
                <a:effectLst/>
                <a:latin typeface="Calibri" panose="020F0502020204030204" pitchFamily="34" charset="0"/>
                <a:ea typeface="Calibri" panose="020F0502020204030204" pitchFamily="34" charset="0"/>
                <a:cs typeface="Times New Roman" panose="02020603050405020304" pitchFamily="18" charset="0"/>
              </a:rPr>
              <a:t> σε τοπικό επίπεδο, </a:t>
            </a:r>
            <a:r>
              <a:rPr lang="el-GR" sz="2200" dirty="0">
                <a:effectLst/>
                <a:latin typeface="Calibri" panose="020F0502020204030204" pitchFamily="34" charset="0"/>
                <a:ea typeface="Calibri" panose="020F0502020204030204" pitchFamily="34" charset="0"/>
                <a:cs typeface="Times New Roman" panose="02020603050405020304" pitchFamily="18" charset="0"/>
              </a:rPr>
              <a:t>προϋποθέτει την έγκριση των Τοπικών Σχεδίων από τους αρμόδιους φορείς.</a:t>
            </a:r>
          </a:p>
          <a:p>
            <a:pPr marL="0" indent="0">
              <a:buNone/>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t>Προτεραιότητα 4Α: </a:t>
            </a:r>
            <a:r>
              <a:rPr lang="el-GR" sz="2000" dirty="0"/>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662156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40210"/>
            <a:ext cx="9144000" cy="610626"/>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65471" y="1318512"/>
            <a:ext cx="8878528" cy="5038043"/>
          </a:xfrm>
        </p:spPr>
        <p:txBody>
          <a:bodyPr>
            <a:normAutofit fontScale="92500" lnSpcReduction="10000"/>
          </a:bodyPr>
          <a:lstStyle/>
          <a:p>
            <a:pPr lvl="0">
              <a:buClr>
                <a:srgbClr val="FFC000"/>
              </a:buClr>
              <a:buFont typeface="Wingdings" panose="05000000000000000000" pitchFamily="2" charset="2"/>
              <a:buChar char="ü"/>
            </a:pPr>
            <a:r>
              <a:rPr lang="el-GR" sz="2400" dirty="0" smtClean="0"/>
              <a:t>Η </a:t>
            </a:r>
            <a:r>
              <a:rPr lang="el-GR" sz="2400" dirty="0"/>
              <a:t>ενεργή ένταξη στην αγορά εργασίας και </a:t>
            </a:r>
            <a:r>
              <a:rPr lang="el-GR" sz="2400" dirty="0" smtClean="0"/>
              <a:t>η προαγωγή </a:t>
            </a:r>
            <a:r>
              <a:rPr lang="el-GR" sz="2400" dirty="0"/>
              <a:t>της κοινωνικής επιχειρηματικότητας</a:t>
            </a:r>
          </a:p>
          <a:p>
            <a:pPr lvl="0">
              <a:buClr>
                <a:srgbClr val="FFC000"/>
              </a:buClr>
              <a:buFont typeface="Wingdings" panose="05000000000000000000" pitchFamily="2" charset="2"/>
              <a:buChar char="ü"/>
            </a:pPr>
            <a:r>
              <a:rPr lang="el-GR" sz="2400" dirty="0"/>
              <a:t>Η ενίσχυση της ισότιμης συμμετοχής των γυναικών που ανήκουν σε ευπαθείς ομάδες στην αγορά εργασίας</a:t>
            </a:r>
          </a:p>
          <a:p>
            <a:pPr lvl="0">
              <a:buClr>
                <a:srgbClr val="FFC000"/>
              </a:buClr>
              <a:buFont typeface="Wingdings" panose="05000000000000000000" pitchFamily="2" charset="2"/>
              <a:buChar char="ü"/>
            </a:pPr>
            <a:r>
              <a:rPr lang="el-GR" sz="2400" dirty="0"/>
              <a:t>Η καταπολέμηση της φτώχειας και </a:t>
            </a:r>
            <a:r>
              <a:rPr lang="el-GR" sz="2400" dirty="0" smtClean="0"/>
              <a:t>η ενίσχυση </a:t>
            </a:r>
            <a:r>
              <a:rPr lang="el-GR" sz="2400" dirty="0"/>
              <a:t>της κοινωνικής ένταξης ευάλωτων ομάδων του πληθυσμού της Θεσσαλίας λαμβάνοντας υπόψη και τις πολιτικές για </a:t>
            </a:r>
            <a:r>
              <a:rPr lang="el-GR" sz="2400" dirty="0" err="1"/>
              <a:t>αποϊδρυματοποίηση</a:t>
            </a:r>
            <a:r>
              <a:rPr lang="el-GR" sz="2400" dirty="0"/>
              <a:t> και εγγύηση για το παιδί </a:t>
            </a:r>
            <a:endParaRPr lang="el-GR" sz="2400" dirty="0" smtClean="0"/>
          </a:p>
          <a:p>
            <a:pPr lvl="0">
              <a:buClr>
                <a:srgbClr val="FFC000"/>
              </a:buClr>
              <a:buFont typeface="Wingdings" panose="05000000000000000000" pitchFamily="2" charset="2"/>
              <a:buChar char="ü"/>
            </a:pPr>
            <a:r>
              <a:rPr lang="el-GR" sz="2400" dirty="0" smtClean="0"/>
              <a:t>Η </a:t>
            </a:r>
            <a:r>
              <a:rPr lang="el-GR" sz="2400" dirty="0"/>
              <a:t>συνέχιση της λειτουργίας δομών Πρωτοβάθμιας Φροντίδας Υγείας, Ψυχικής Υγείας &amp; καταπολέμησης των εξαρτήσεων με σταδιακή έξοδο από την συγχρηματοδότηση καθώς και την λειτουργία νέων  δομών με συγκεκριμένη στόχευση   </a:t>
            </a:r>
          </a:p>
          <a:p>
            <a:pPr lvl="0">
              <a:buClr>
                <a:srgbClr val="FFC000"/>
              </a:buClr>
              <a:buFont typeface="Wingdings" panose="05000000000000000000" pitchFamily="2" charset="2"/>
              <a:buChar char="ü"/>
            </a:pPr>
            <a:r>
              <a:rPr lang="el-GR" sz="2400" dirty="0"/>
              <a:t>Η λειτουργία </a:t>
            </a:r>
            <a:r>
              <a:rPr lang="el-GR" sz="2400" b="1" dirty="0"/>
              <a:t>ανοικτών</a:t>
            </a:r>
            <a:r>
              <a:rPr lang="el-GR" sz="2400" dirty="0"/>
              <a:t> δομών φροντίδας ηλικιωμένων και </a:t>
            </a:r>
            <a:r>
              <a:rPr lang="el-GR" sz="2400" dirty="0" err="1"/>
              <a:t>ΑμεΑ</a:t>
            </a:r>
            <a:r>
              <a:rPr lang="el-GR" sz="2400" dirty="0"/>
              <a:t> </a:t>
            </a:r>
          </a:p>
          <a:p>
            <a:pPr marL="0" lvl="0" indent="0">
              <a:buClr>
                <a:srgbClr val="FFC000"/>
              </a:buClr>
              <a:buNone/>
            </a:pPr>
            <a:endParaRPr lang="el-GR" sz="2400" dirty="0"/>
          </a:p>
          <a:p>
            <a:pPr marL="0" indent="0">
              <a:buNone/>
            </a:pPr>
            <a:r>
              <a:rPr lang="el-GR" sz="1100" i="1" dirty="0"/>
              <a:t>Οι δράσεις της Προτεραιότητας συνεργούν με τις δράσεις των Ειδικών Στόχων 4.1, 4.2, 4.3  &amp; 4.5 της Προτεραιότητας 4Α (ΕΤΠΑ) του Προγράμματος και με τα Προγράμματα «Ανθρώπινο Δυναμικό και Κοινωνική Συνοχή», «Ψηφιακός μετασχηματισμός»,  «Επιχειρηματικότητα-Ανταγωνιστικότητα-Έρευνα-Καινοτομία», «Ελλάδα 2.0»</a:t>
            </a:r>
          </a:p>
        </p:txBody>
      </p:sp>
      <p:sp>
        <p:nvSpPr>
          <p:cNvPr id="8" name="Ορθογώνιο 7"/>
          <p:cNvSpPr/>
          <p:nvPr/>
        </p:nvSpPr>
        <p:spPr>
          <a:xfrm>
            <a:off x="377454" y="610626"/>
            <a:ext cx="8766545" cy="707886"/>
          </a:xfrm>
          <a:prstGeom prst="rect">
            <a:avLst/>
          </a:prstGeom>
        </p:spPr>
        <p:txBody>
          <a:bodyPr wrap="square">
            <a:spAutoFit/>
          </a:bodyPr>
          <a:lstStyle/>
          <a:p>
            <a:r>
              <a:rPr lang="el-GR" sz="2000" b="1" dirty="0"/>
              <a:t>Προτεραιότητα 4Β: </a:t>
            </a:r>
            <a:r>
              <a:rPr lang="el-GR" sz="2000" dirty="0"/>
              <a:t>Δράσεις ενίσχυσης της Κοινωνικής Συνοχής και αντιμετώπισης της φτώχειας (</a:t>
            </a:r>
            <a:r>
              <a:rPr lang="el-GR" sz="2000" dirty="0">
                <a:solidFill>
                  <a:srgbClr val="FF0000"/>
                </a:solidFill>
              </a:rPr>
              <a:t>ΕΚΤ+</a:t>
            </a:r>
            <a:r>
              <a:rPr lang="el-GR" sz="2000" dirty="0"/>
              <a:t>)</a:t>
            </a:r>
          </a:p>
        </p:txBody>
      </p:sp>
    </p:spTree>
    <p:extLst>
      <p:ext uri="{BB962C8B-B14F-4D97-AF65-F5344CB8AC3E}">
        <p14:creationId xmlns:p14="http://schemas.microsoft.com/office/powerpoint/2010/main" val="10970812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99367"/>
            <a:ext cx="8389090" cy="400110"/>
          </a:xfrm>
          <a:prstGeom prst="rect">
            <a:avLst/>
          </a:prstGeom>
        </p:spPr>
        <p:txBody>
          <a:bodyPr wrap="square">
            <a:spAutoFit/>
          </a:bodyPr>
          <a:lstStyle/>
          <a:p>
            <a:r>
              <a:rPr lang="el-GR" sz="2000" dirty="0"/>
              <a:t>Η </a:t>
            </a:r>
            <a:r>
              <a:rPr lang="el-GR" sz="2000" b="1" dirty="0"/>
              <a:t>Προτεραιότητα 4Β  </a:t>
            </a:r>
            <a:r>
              <a:rPr lang="el-GR" sz="2000" dirty="0"/>
              <a:t>περιλαμβάνει τους εξής ειδικούς στόχους:</a:t>
            </a: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1245166489"/>
              </p:ext>
            </p:extLst>
          </p:nvPr>
        </p:nvGraphicFramePr>
        <p:xfrm>
          <a:off x="-795" y="499477"/>
          <a:ext cx="9144793" cy="3669580"/>
        </p:xfrm>
        <a:graphic>
          <a:graphicData uri="http://schemas.openxmlformats.org/drawingml/2006/table">
            <a:tbl>
              <a:tblPr firstRow="1" firstCol="1" bandRow="1">
                <a:tableStyleId>{5C22544A-7EE6-4342-B048-85BDC9FD1C3A}</a:tableStyleId>
              </a:tblPr>
              <a:tblGrid>
                <a:gridCol w="680541">
                  <a:extLst>
                    <a:ext uri="{9D8B030D-6E8A-4147-A177-3AD203B41FA5}">
                      <a16:colId xmlns:a16="http://schemas.microsoft.com/office/drawing/2014/main" val="2697461325"/>
                    </a:ext>
                  </a:extLst>
                </a:gridCol>
                <a:gridCol w="7564602">
                  <a:extLst>
                    <a:ext uri="{9D8B030D-6E8A-4147-A177-3AD203B41FA5}">
                      <a16:colId xmlns:a16="http://schemas.microsoft.com/office/drawing/2014/main" val="1227589868"/>
                    </a:ext>
                  </a:extLst>
                </a:gridCol>
                <a:gridCol w="899650">
                  <a:extLst>
                    <a:ext uri="{9D8B030D-6E8A-4147-A177-3AD203B41FA5}">
                      <a16:colId xmlns:a16="http://schemas.microsoft.com/office/drawing/2014/main" val="234496603"/>
                    </a:ext>
                  </a:extLst>
                </a:gridCol>
              </a:tblGrid>
              <a:tr h="317957">
                <a:tc>
                  <a:txBody>
                    <a:bodyPr/>
                    <a:lstStyle/>
                    <a:p>
                      <a:pPr algn="ctr">
                        <a:lnSpc>
                          <a:spcPct val="107000"/>
                        </a:lnSpc>
                        <a:spcAft>
                          <a:spcPts val="0"/>
                        </a:spcAft>
                      </a:pPr>
                      <a:r>
                        <a:rPr lang="el-GR" sz="900">
                          <a:effectLst/>
                        </a:rPr>
                        <a:t>ΕΙΔΙΚΟΣ ΣΤΟΧΟΣ</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ctr">
                        <a:lnSpc>
                          <a:spcPct val="107000"/>
                        </a:lnSpc>
                        <a:spcAft>
                          <a:spcPts val="0"/>
                        </a:spcAft>
                      </a:pPr>
                      <a:r>
                        <a:rPr lang="el-GR" sz="900">
                          <a:effectLst/>
                        </a:rPr>
                        <a:t>ΤΙΤΛΟΣ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ctr">
                        <a:lnSpc>
                          <a:spcPct val="107000"/>
                        </a:lnSpc>
                        <a:spcAft>
                          <a:spcPts val="0"/>
                        </a:spcAft>
                      </a:pPr>
                      <a:r>
                        <a:rPr lang="el-GR" sz="900" dirty="0">
                          <a:effectLst/>
                        </a:rPr>
                        <a:t>Π/Υ </a:t>
                      </a:r>
                      <a:r>
                        <a:rPr lang="el-GR" sz="900" baseline="0" dirty="0">
                          <a:effectLst/>
                        </a:rPr>
                        <a:t> Δ.Δ.</a:t>
                      </a:r>
                    </a:p>
                    <a:p>
                      <a:pPr algn="r">
                        <a:lnSpc>
                          <a:spcPct val="107000"/>
                        </a:lnSpc>
                        <a:spcAft>
                          <a:spcPts val="0"/>
                        </a:spcAft>
                      </a:pPr>
                      <a:r>
                        <a:rPr lang="el-GR" sz="1200" baseline="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140.522.500</a:t>
                      </a:r>
                      <a:endParaRPr lang="el-GR"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50311529"/>
                  </a:ext>
                </a:extLst>
              </a:tr>
              <a:tr h="475821">
                <a:tc>
                  <a:txBody>
                    <a:bodyPr/>
                    <a:lstStyle/>
                    <a:p>
                      <a:pPr algn="ctr">
                        <a:lnSpc>
                          <a:spcPct val="107000"/>
                        </a:lnSpc>
                        <a:spcAft>
                          <a:spcPts val="0"/>
                        </a:spcAft>
                      </a:pPr>
                      <a:r>
                        <a:rPr lang="el-GR" sz="900">
                          <a:effectLst/>
                        </a:rPr>
                        <a:t>4.1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 Βελτίωση της πρόσβασης στην απασχόληση και μέτρα ενεργοποίησης για όλα τα άτομα που αναζητούν εργασία, συγκεκριμένα, τους νέους, ιδίως μέσω της υλοποίησης των εγγυήσεων για τη νεολαία, τους μακροχρόνια ανέργους και τις μειονεκτούσες ομάδες στην αγορά εργασίας, και για τα οικονομικώς αδρανή άτομα, καθώς και μέσω της προώθησης της </a:t>
                      </a:r>
                      <a:r>
                        <a:rPr lang="el-GR" sz="800" dirty="0" err="1">
                          <a:effectLst/>
                        </a:rPr>
                        <a:t>αυτοαπασχόλησης</a:t>
                      </a:r>
                      <a:r>
                        <a:rPr lang="el-GR" sz="800" dirty="0">
                          <a:effectLst/>
                        </a:rPr>
                        <a:t> και της κοινωνικής οικονομίας·</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7.100.000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415320085"/>
                  </a:ext>
                </a:extLst>
              </a:tr>
              <a:tr h="307602">
                <a:tc>
                  <a:txBody>
                    <a:bodyPr/>
                    <a:lstStyle/>
                    <a:p>
                      <a:pPr algn="ctr">
                        <a:lnSpc>
                          <a:spcPct val="107000"/>
                        </a:lnSpc>
                        <a:spcAft>
                          <a:spcPts val="0"/>
                        </a:spcAft>
                      </a:pPr>
                      <a:r>
                        <a:rPr lang="el-GR" sz="900">
                          <a:effectLst/>
                        </a:rPr>
                        <a:t>4.3</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ισόρροπης συμμετοχής των φύλων στην αγορά εργασίας, ισότιμων συνθηκών εργασίας και καλύτερης ισορροπίας μεταξύ επαγγελματικής και οικογενειακής ζωής, μεταξύ άλλων μέσω της πρόσβασης σε οικονομικά προσιτή φροντίδα παιδιών και εξαρτώμενων ατόμων</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800.000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526380226"/>
                  </a:ext>
                </a:extLst>
              </a:tr>
              <a:tr h="307602">
                <a:tc>
                  <a:txBody>
                    <a:bodyPr/>
                    <a:lstStyle/>
                    <a:p>
                      <a:pPr algn="ctr">
                        <a:lnSpc>
                          <a:spcPct val="107000"/>
                        </a:lnSpc>
                        <a:spcAft>
                          <a:spcPts val="0"/>
                        </a:spcAft>
                      </a:pPr>
                      <a:r>
                        <a:rPr lang="el-GR" sz="900">
                          <a:effectLst/>
                        </a:rPr>
                        <a:t>4.4</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προσαρμογής των εργαζομένων, των επιχειρήσεων και των επιχειρηματιών στην αλλαγή, της ενεργητικής και υγιούς γήρανσης, καθώς και ενός υγιούς και καλά προσαρμοσμένου περιβάλλοντος εργασίας που αντιμετωπίζει τους κινδύνους για την υγεία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600.000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3740131725"/>
                  </a:ext>
                </a:extLst>
              </a:tr>
              <a:tr h="538303">
                <a:tc>
                  <a:txBody>
                    <a:bodyPr/>
                    <a:lstStyle/>
                    <a:p>
                      <a:pPr algn="ctr">
                        <a:lnSpc>
                          <a:spcPct val="107000"/>
                        </a:lnSpc>
                        <a:spcAft>
                          <a:spcPts val="0"/>
                        </a:spcAft>
                      </a:pPr>
                      <a:r>
                        <a:rPr lang="el-GR" sz="900">
                          <a:effectLst/>
                        </a:rPr>
                        <a:t>4.6</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ίσης πρόσβασης σε ποιοτική και χωρίς αποκλεισμούς εκπαίδευση και κατάρτιση και της ολοκλήρωσής τους, ιδίως για τις μειονεκτούσες ομάδες, από την προσχολική εκπαίδευση και φροντίδα έως τη γενική και επαγγελματική εκπαίδευση και κατάρτιση, έως την τριτοβάθμια εκπαίδευση, καθώς και την εκπαίδευση και επιμόρφωση ενηλίκων, συμπεριλαμβανομένης της διευκόλυνσης της μαθησιακής κινητικότητας για όλους και της προσβασιμότητας των ατόμων με αναπηρίες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25.152.500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438276148"/>
                  </a:ext>
                </a:extLst>
              </a:tr>
              <a:tr h="282645">
                <a:tc>
                  <a:txBody>
                    <a:bodyPr/>
                    <a:lstStyle/>
                    <a:p>
                      <a:pPr algn="ctr">
                        <a:lnSpc>
                          <a:spcPct val="107000"/>
                        </a:lnSpc>
                        <a:spcAft>
                          <a:spcPts val="0"/>
                        </a:spcAft>
                      </a:pPr>
                      <a:r>
                        <a:rPr lang="el-GR" sz="900">
                          <a:effectLst/>
                        </a:rPr>
                        <a:t>4.8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Προαγωγή της ενεργητικής ένταξης για προώθηση των ίσων ευκαιριών, της απαγόρευσης των διακρίσεων και της ενεργού συμμετοχής, καθώς και βελτίωση της απασχολησιμότητας, ειδικότερα των μειονεκτουσών ομάδων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5.650.000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636084863"/>
                  </a:ext>
                </a:extLst>
              </a:tr>
              <a:tr h="191445">
                <a:tc>
                  <a:txBody>
                    <a:bodyPr/>
                    <a:lstStyle/>
                    <a:p>
                      <a:pPr algn="ctr">
                        <a:lnSpc>
                          <a:spcPct val="107000"/>
                        </a:lnSpc>
                        <a:spcAft>
                          <a:spcPts val="0"/>
                        </a:spcAft>
                      </a:pPr>
                      <a:r>
                        <a:rPr lang="el-GR" sz="900">
                          <a:effectLst/>
                        </a:rPr>
                        <a:t>4.9</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κοινωνικοοικονομικής ένταξης υπηκόων τρίτων χωρών, συμπεριλαμβανομένων των μεταναστών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4.900.000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296327047"/>
                  </a:ext>
                </a:extLst>
              </a:tr>
              <a:tr h="191445">
                <a:tc>
                  <a:txBody>
                    <a:bodyPr/>
                    <a:lstStyle/>
                    <a:p>
                      <a:pPr algn="ctr">
                        <a:lnSpc>
                          <a:spcPct val="107000"/>
                        </a:lnSpc>
                        <a:spcAft>
                          <a:spcPts val="0"/>
                        </a:spcAft>
                      </a:pPr>
                      <a:r>
                        <a:rPr lang="el-GR" sz="900">
                          <a:effectLst/>
                        </a:rPr>
                        <a:t>4.10</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κοινωνικοοικονομικής ένταξης των περιθωριοποιημένων κοινοτήτων, όπως οι </a:t>
                      </a:r>
                      <a:r>
                        <a:rPr lang="el-GR" sz="800" dirty="0" err="1">
                          <a:effectLst/>
                        </a:rPr>
                        <a:t>Ρομά</a:t>
                      </a:r>
                      <a:r>
                        <a:rPr lang="el-GR" sz="800" dirty="0">
                          <a:effectLst/>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3.220.000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3323296954"/>
                  </a:ext>
                </a:extLst>
              </a:tr>
              <a:tr h="764198">
                <a:tc>
                  <a:txBody>
                    <a:bodyPr/>
                    <a:lstStyle/>
                    <a:p>
                      <a:pPr algn="ctr">
                        <a:lnSpc>
                          <a:spcPct val="107000"/>
                        </a:lnSpc>
                        <a:spcAft>
                          <a:spcPts val="0"/>
                        </a:spcAft>
                      </a:pPr>
                      <a:r>
                        <a:rPr lang="el-GR" sz="900">
                          <a:effectLst/>
                        </a:rPr>
                        <a:t>4.11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Ενίσχυση της ισότιμης και έγκαιρης πρόσβασης σε ποιοτικές, βιώσιμες και οικονομικά προσιτές υπηρεσίες, συμπεριλαμβανομένων υπηρεσιών που προάγουν την πρόσβαση σε στέγαση και φροντίδα με επίκεντρο τον άνθρωπο, συμπεριλαμβανομένης της υγειονομικής περίθαλψης· εκσυγχρονισμός των συστημάτων κοινωνικής προστασίας, συμπεριλαμβανομένης της προώθησης της πρόσβασης στην κοινωνική προστασία, με ειδική έμφαση στα παιδιά και στις μειονεκτούσες ομάδες· βελτίωση της προσβασιμότητας, μεταξύ άλλων για τα άτομα με αναπηρίες, της αποτελεσματικότητας και της ανθεκτικότητας των συστημάτων υγειονομικής περίθαλψης και των υπηρεσιών μακροχρόνιας περίθαλψης.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83.100.000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309694862"/>
                  </a:ext>
                </a:extLst>
              </a:tr>
              <a:tr h="259539">
                <a:tc>
                  <a:txBody>
                    <a:bodyPr/>
                    <a:lstStyle/>
                    <a:p>
                      <a:pPr algn="ctr">
                        <a:lnSpc>
                          <a:spcPct val="107000"/>
                        </a:lnSpc>
                        <a:spcAft>
                          <a:spcPts val="0"/>
                        </a:spcAft>
                      </a:pPr>
                      <a:r>
                        <a:rPr lang="el-GR" sz="900">
                          <a:effectLst/>
                        </a:rPr>
                        <a:t>4.12</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κοινωνικής ένταξης των ατόμων που αντιμετωπίζουν κίνδυνο φτώχειας ή κοινωνικού αποκλεισμού, συμπεριλαμβανομένων των απόρων και των παιδιών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10.000.000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559221217"/>
                  </a:ext>
                </a:extLst>
              </a:tr>
            </a:tbl>
          </a:graphicData>
        </a:graphic>
      </p:graphicFrame>
      <p:graphicFrame>
        <p:nvGraphicFramePr>
          <p:cNvPr id="10" name="Γράφημα 9"/>
          <p:cNvGraphicFramePr/>
          <p:nvPr>
            <p:extLst>
              <p:ext uri="{D42A27DB-BD31-4B8C-83A1-F6EECF244321}">
                <p14:modId xmlns:p14="http://schemas.microsoft.com/office/powerpoint/2010/main" val="2361101502"/>
              </p:ext>
            </p:extLst>
          </p:nvPr>
        </p:nvGraphicFramePr>
        <p:xfrm>
          <a:off x="1832984" y="3787115"/>
          <a:ext cx="5610764" cy="286732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71395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fontScale="92500"/>
          </a:bodyPr>
          <a:lstStyle/>
          <a:p>
            <a:pPr marL="0" indent="0">
              <a:lnSpc>
                <a:spcPct val="107000"/>
              </a:lnSpc>
              <a:spcAft>
                <a:spcPts val="800"/>
              </a:spcAft>
              <a:buNone/>
            </a:pPr>
            <a:r>
              <a:rPr lang="el-GR" sz="2000" b="1" i="1" dirty="0" smtClean="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0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000" b="1" dirty="0" smtClean="0">
                <a:latin typeface="Calibri" panose="020F0502020204030204" pitchFamily="34" charset="0"/>
                <a:ea typeface="Calibri" panose="020F0502020204030204" pitchFamily="34" charset="0"/>
                <a:cs typeface="Times New Roman" panose="02020603050405020304" pitchFamily="18" charset="0"/>
              </a:rPr>
              <a:t>Ένταξη 56 πράξεων, </a:t>
            </a:r>
            <a:r>
              <a:rPr lang="el-GR" sz="2000" dirty="0" smtClean="0">
                <a:latin typeface="Calibri" panose="020F0502020204030204" pitchFamily="34" charset="0"/>
                <a:ea typeface="Calibri" panose="020F0502020204030204" pitchFamily="34" charset="0"/>
                <a:cs typeface="Times New Roman" panose="02020603050405020304" pitchFamily="18" charset="0"/>
              </a:rPr>
              <a:t>συνολικού π/υ 59,1εκ.€ που αφορούν: </a:t>
            </a:r>
          </a:p>
          <a:p>
            <a:pPr marL="800100" lvl="1" indent="-342900" algn="just">
              <a:lnSpc>
                <a:spcPct val="107000"/>
              </a:lnSpc>
              <a:buFont typeface="Calibri" panose="020F0502020204030204" pitchFamily="34" charset="0"/>
              <a:buChar char="-"/>
            </a:pPr>
            <a:r>
              <a:rPr lang="el-GR" sz="2000" dirty="0" smtClean="0">
                <a:latin typeface="Calibri" panose="020F0502020204030204" pitchFamily="34" charset="0"/>
                <a:ea typeface="Calibri" panose="020F0502020204030204" pitchFamily="34" charset="0"/>
                <a:cs typeface="Times New Roman" panose="02020603050405020304" pitchFamily="18" charset="0"/>
              </a:rPr>
              <a:t>στη συνέχιση της λειτουργίας των Κοινωνικών Δομών του ΠΕΠ 2014-2020(Κέντρα Κοινότητας, Δομές Βασικών Αγαθών, ΚΔΗΦ, ΚΗΦΗ, κ.α.), 53 πράξεις, π/υ 19,9 εκ.€</a:t>
            </a:r>
          </a:p>
          <a:p>
            <a:pPr marL="800100" lvl="1" indent="-342900" algn="just">
              <a:lnSpc>
                <a:spcPct val="107000"/>
              </a:lnSpc>
              <a:buFont typeface="Calibri" panose="020F0502020204030204" pitchFamily="34" charset="0"/>
              <a:buChar char="-"/>
            </a:pPr>
            <a:r>
              <a:rPr lang="el-GR" sz="2000" dirty="0" smtClean="0">
                <a:latin typeface="Calibri" panose="020F0502020204030204" pitchFamily="34" charset="0"/>
                <a:ea typeface="Calibri" panose="020F0502020204030204" pitchFamily="34" charset="0"/>
                <a:cs typeface="Times New Roman" panose="02020603050405020304" pitchFamily="18" charset="0"/>
              </a:rPr>
              <a:t>Στην ισότιμη πρόσβαση μαθητών με αναπηρία, 1 πράξη π/υ 24,6 εκ.€</a:t>
            </a:r>
          </a:p>
          <a:p>
            <a:pPr marL="800100" lvl="1" indent="-342900" algn="just">
              <a:lnSpc>
                <a:spcPct val="107000"/>
              </a:lnSpc>
              <a:buFont typeface="Calibri" panose="020F0502020204030204" pitchFamily="34" charset="0"/>
              <a:buChar char="-"/>
            </a:pPr>
            <a:r>
              <a:rPr lang="el-GR" sz="2000" dirty="0" smtClean="0">
                <a:latin typeface="Calibri" panose="020F0502020204030204" pitchFamily="34" charset="0"/>
                <a:ea typeface="Calibri" panose="020F0502020204030204" pitchFamily="34" charset="0"/>
                <a:cs typeface="Times New Roman" panose="02020603050405020304" pitchFamily="18" charset="0"/>
              </a:rPr>
              <a:t>Στην νέα «εναρμόνιση», 2 πράξεις π/υ 14,6 εκ.€  </a:t>
            </a:r>
          </a:p>
          <a:p>
            <a:pPr marL="342900" lvl="0" indent="-342900" algn="just">
              <a:lnSpc>
                <a:spcPct val="107000"/>
              </a:lnSpc>
              <a:buFont typeface="Calibri" panose="020F0502020204030204" pitchFamily="34" charset="0"/>
              <a:buChar char="-"/>
            </a:pPr>
            <a:r>
              <a:rPr lang="el-GR" sz="2000" b="1" dirty="0" smtClean="0">
                <a:effectLst/>
                <a:latin typeface="Calibri" panose="020F0502020204030204" pitchFamily="34" charset="0"/>
                <a:ea typeface="Calibri" panose="020F0502020204030204" pitchFamily="34" charset="0"/>
                <a:cs typeface="Times New Roman" panose="02020603050405020304" pitchFamily="18" charset="0"/>
              </a:rPr>
              <a:t>1 Πρόσκληση σε ισχύ</a:t>
            </a:r>
            <a:r>
              <a:rPr lang="el-GR" sz="2000" dirty="0" smtClean="0">
                <a:effectLst/>
                <a:latin typeface="Calibri" panose="020F0502020204030204" pitchFamily="34" charset="0"/>
                <a:ea typeface="Calibri" panose="020F0502020204030204" pitchFamily="34" charset="0"/>
                <a:cs typeface="Times New Roman" panose="02020603050405020304" pitchFamily="18" charset="0"/>
              </a:rPr>
              <a:t> για τη </a:t>
            </a:r>
            <a:r>
              <a:rPr lang="el-GR" sz="2000" dirty="0">
                <a:latin typeface="Calibri" panose="020F0502020204030204" pitchFamily="34" charset="0"/>
                <a:ea typeface="Calibri" panose="020F0502020204030204" pitchFamily="34" charset="0"/>
                <a:cs typeface="Times New Roman" panose="02020603050405020304" pitchFamily="18" charset="0"/>
              </a:rPr>
              <a:t>δράση </a:t>
            </a:r>
            <a:r>
              <a:rPr lang="el-GR" sz="2000" dirty="0" smtClean="0">
                <a:latin typeface="Calibri" panose="020F0502020204030204" pitchFamily="34" charset="0"/>
                <a:ea typeface="Calibri" panose="020F0502020204030204" pitchFamily="34" charset="0"/>
                <a:cs typeface="Times New Roman" panose="02020603050405020304" pitchFamily="18" charset="0"/>
              </a:rPr>
              <a:t>«Υποστήριξη </a:t>
            </a:r>
            <a:r>
              <a:rPr lang="el-GR" sz="2000" dirty="0">
                <a:latin typeface="Calibri" panose="020F0502020204030204" pitchFamily="34" charset="0"/>
                <a:ea typeface="Calibri" panose="020F0502020204030204" pitchFamily="34" charset="0"/>
                <a:cs typeface="Times New Roman" panose="02020603050405020304" pitchFamily="18" charset="0"/>
              </a:rPr>
              <a:t>παρεμβάσεων ισότιμης πρόσβασης </a:t>
            </a:r>
            <a:r>
              <a:rPr lang="el-GR" sz="2000" dirty="0" err="1">
                <a:latin typeface="Calibri" panose="020F0502020204030204" pitchFamily="34" charset="0"/>
                <a:ea typeface="Calibri" panose="020F0502020204030204" pitchFamily="34" charset="0"/>
                <a:cs typeface="Times New Roman" panose="02020603050405020304" pitchFamily="18" charset="0"/>
              </a:rPr>
              <a:t>ΑμεΑ</a:t>
            </a:r>
            <a:r>
              <a:rPr lang="el-GR" sz="2000" dirty="0">
                <a:latin typeface="Calibri" panose="020F0502020204030204" pitchFamily="34" charset="0"/>
                <a:ea typeface="Calibri" panose="020F0502020204030204" pitchFamily="34" charset="0"/>
                <a:cs typeface="Times New Roman" panose="02020603050405020304" pitchFamily="18" charset="0"/>
              </a:rPr>
              <a:t> και άλλες ειδικές εκπαιδευτικές ανάγκες στην ανώτατη </a:t>
            </a:r>
            <a:r>
              <a:rPr lang="el-GR" sz="2000" dirty="0" smtClean="0">
                <a:latin typeface="Calibri" panose="020F0502020204030204" pitchFamily="34" charset="0"/>
                <a:ea typeface="Calibri" panose="020F0502020204030204" pitchFamily="34" charset="0"/>
                <a:cs typeface="Times New Roman" panose="02020603050405020304" pitchFamily="18" charset="0"/>
              </a:rPr>
              <a:t>εκπαίδευση», π/υ 2 εκ.€</a:t>
            </a:r>
            <a:endParaRPr lang="el-GR"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el-GR" sz="2000" dirty="0" smtClean="0">
                <a:effectLst/>
                <a:latin typeface="Calibri" panose="020F0502020204030204" pitchFamily="34" charset="0"/>
                <a:ea typeface="Calibri" panose="020F0502020204030204" pitchFamily="34" charset="0"/>
                <a:cs typeface="Times New Roman" panose="02020603050405020304" pitchFamily="18" charset="0"/>
              </a:rPr>
              <a:t>Για </a:t>
            </a:r>
            <a:r>
              <a:rPr lang="el-GR" sz="2000" dirty="0">
                <a:effectLst/>
                <a:latin typeface="Calibri" panose="020F0502020204030204" pitchFamily="34" charset="0"/>
                <a:ea typeface="Calibri" panose="020F0502020204030204" pitchFamily="34" charset="0"/>
                <a:cs typeface="Times New Roman" panose="02020603050405020304" pitchFamily="18" charset="0"/>
              </a:rPr>
              <a:t>τη Δράση</a:t>
            </a:r>
            <a:r>
              <a:rPr lang="el-GR" sz="2000" i="1" dirty="0">
                <a:effectLst/>
                <a:latin typeface="Calibri" panose="020F0502020204030204" pitchFamily="34" charset="0"/>
                <a:ea typeface="Calibri" panose="020F0502020204030204" pitchFamily="34" charset="0"/>
                <a:cs typeface="Times New Roman" panose="02020603050405020304" pitchFamily="18" charset="0"/>
              </a:rPr>
              <a:t> </a:t>
            </a:r>
            <a:r>
              <a:rPr lang="el-GR" sz="2000" i="1" dirty="0" smtClean="0">
                <a:effectLst/>
                <a:latin typeface="Calibri" panose="020F0502020204030204" pitchFamily="34" charset="0"/>
                <a:ea typeface="Calibri" panose="020F0502020204030204" pitchFamily="34" charset="0"/>
                <a:cs typeface="Times New Roman" panose="02020603050405020304" pitchFamily="18" charset="0"/>
              </a:rPr>
              <a:t>«</a:t>
            </a:r>
            <a:r>
              <a:rPr lang="el-GR" sz="2000" dirty="0" smtClean="0">
                <a:effectLst/>
                <a:latin typeface="Calibri" panose="020F0502020204030204" pitchFamily="34" charset="0"/>
                <a:ea typeface="Calibri" panose="020F0502020204030204" pitchFamily="34" charset="0"/>
                <a:cs typeface="Times New Roman" panose="02020603050405020304" pitchFamily="18" charset="0"/>
              </a:rPr>
              <a:t>Ολοκληρωμένες </a:t>
            </a:r>
            <a:r>
              <a:rPr lang="el-GR" sz="2000" dirty="0">
                <a:effectLst/>
                <a:latin typeface="Calibri" panose="020F0502020204030204" pitchFamily="34" charset="0"/>
                <a:ea typeface="Calibri" panose="020F0502020204030204" pitchFamily="34" charset="0"/>
                <a:cs typeface="Times New Roman" panose="02020603050405020304" pitchFamily="18" charset="0"/>
              </a:rPr>
              <a:t>δράσεις κοινωνικής ένταξης Υπηκόων τρίτων χωρών για διευκόλυνση πρόσβασης στην αγορά εργασίας» </a:t>
            </a:r>
            <a:r>
              <a:rPr lang="el-GR" sz="2000" dirty="0" smtClean="0">
                <a:effectLst/>
                <a:latin typeface="Calibri" panose="020F0502020204030204" pitchFamily="34" charset="0"/>
                <a:ea typeface="Calibri" panose="020F0502020204030204" pitchFamily="34" charset="0"/>
                <a:cs typeface="Times New Roman" panose="02020603050405020304" pitchFamily="18" charset="0"/>
              </a:rPr>
              <a:t>π/υ 3,5 </a:t>
            </a:r>
            <a:r>
              <a:rPr lang="el-GR" sz="2000" dirty="0">
                <a:effectLst/>
                <a:latin typeface="Calibri" panose="020F0502020204030204" pitchFamily="34" charset="0"/>
                <a:ea typeface="Calibri" panose="020F0502020204030204" pitchFamily="34" charset="0"/>
                <a:cs typeface="Times New Roman" panose="02020603050405020304" pitchFamily="18" charset="0"/>
              </a:rPr>
              <a:t>εκ.</a:t>
            </a:r>
            <a:r>
              <a:rPr lang="el-GR" sz="2000" dirty="0" smtClean="0">
                <a:effectLst/>
                <a:latin typeface="Calibri" panose="020F0502020204030204" pitchFamily="34" charset="0"/>
                <a:ea typeface="Calibri" panose="020F0502020204030204" pitchFamily="34" charset="0"/>
                <a:cs typeface="Times New Roman" panose="02020603050405020304" pitchFamily="18" charset="0"/>
              </a:rPr>
              <a:t>€ για </a:t>
            </a:r>
            <a:r>
              <a:rPr lang="el-GR" sz="2000" dirty="0">
                <a:effectLst/>
                <a:latin typeface="Calibri" panose="020F0502020204030204" pitchFamily="34" charset="0"/>
                <a:ea typeface="Calibri" panose="020F0502020204030204" pitchFamily="34" charset="0"/>
                <a:cs typeface="Times New Roman" panose="02020603050405020304" pitchFamily="18" charset="0"/>
              </a:rPr>
              <a:t>την οποία εγκρίθηκε η Εξειδίκευση </a:t>
            </a:r>
            <a:r>
              <a:rPr lang="el-GR" sz="2000" dirty="0" smtClean="0">
                <a:effectLst/>
                <a:latin typeface="Calibri" panose="020F0502020204030204" pitchFamily="34" charset="0"/>
                <a:ea typeface="Calibri" panose="020F0502020204030204" pitchFamily="34" charset="0"/>
                <a:cs typeface="Times New Roman" panose="02020603050405020304" pitchFamily="18" charset="0"/>
              </a:rPr>
              <a:t>και </a:t>
            </a:r>
            <a:r>
              <a:rPr lang="el-GR" sz="2000" dirty="0">
                <a:effectLst/>
                <a:latin typeface="Calibri" panose="020F0502020204030204" pitchFamily="34" charset="0"/>
                <a:ea typeface="Calibri" panose="020F0502020204030204" pitchFamily="34" charset="0"/>
                <a:cs typeface="Times New Roman" panose="02020603050405020304" pitchFamily="18" charset="0"/>
              </a:rPr>
              <a:t>τα Κριτήρια επιλογής πράξεων </a:t>
            </a:r>
            <a:r>
              <a:rPr lang="el-GR" sz="2000" dirty="0" smtClean="0">
                <a:effectLst/>
                <a:latin typeface="Calibri" panose="020F0502020204030204" pitchFamily="34" charset="0"/>
                <a:ea typeface="Calibri" panose="020F0502020204030204" pitchFamily="34" charset="0"/>
                <a:cs typeface="Times New Roman" panose="02020603050405020304" pitchFamily="18" charset="0"/>
              </a:rPr>
              <a:t>αναμένεται </a:t>
            </a:r>
            <a:r>
              <a:rPr lang="el-GR" sz="2000" dirty="0">
                <a:effectLst/>
                <a:latin typeface="Calibri" panose="020F0502020204030204" pitchFamily="34" charset="0"/>
                <a:ea typeface="Calibri" panose="020F0502020204030204" pitchFamily="34" charset="0"/>
                <a:cs typeface="Times New Roman" panose="02020603050405020304" pitchFamily="18" charset="0"/>
              </a:rPr>
              <a:t>οριστικοποίηση των διαδικασιών εφαρμογής από τις αρμόδιες κεντρικές Υπηρεσίες προς τις ΕΥΔ των </a:t>
            </a:r>
            <a:r>
              <a:rPr lang="el-GR" sz="2000" dirty="0" err="1">
                <a:effectLst/>
                <a:latin typeface="Calibri" panose="020F0502020204030204" pitchFamily="34" charset="0"/>
                <a:ea typeface="Calibri" panose="020F0502020204030204" pitchFamily="34" charset="0"/>
                <a:cs typeface="Times New Roman" panose="02020603050405020304" pitchFamily="18" charset="0"/>
              </a:rPr>
              <a:t>ΠεΠ</a:t>
            </a:r>
            <a:r>
              <a:rPr lang="el-GR" sz="20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buNone/>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t>Προτεραιότητα 4Β: </a:t>
            </a:r>
            <a:r>
              <a:rPr lang="el-GR" sz="2000" dirty="0"/>
              <a:t>Δράσεις ενίσχυσης της Κοινωνικής Συνοχής και αντιμετώπισης της φτώχειας (</a:t>
            </a:r>
            <a:r>
              <a:rPr lang="el-GR" sz="2000" dirty="0">
                <a:solidFill>
                  <a:srgbClr val="FF0000"/>
                </a:solidFill>
              </a:rPr>
              <a:t>ΕΚΤ+</a:t>
            </a:r>
            <a:r>
              <a:rPr lang="el-GR" sz="2000" dirty="0"/>
              <a:t>)</a:t>
            </a:r>
          </a:p>
        </p:txBody>
      </p:sp>
    </p:spTree>
    <p:extLst>
      <p:ext uri="{BB962C8B-B14F-4D97-AF65-F5344CB8AC3E}">
        <p14:creationId xmlns:p14="http://schemas.microsoft.com/office/powerpoint/2010/main" val="3403462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5"/>
            <a:ext cx="9144000" cy="622773"/>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51619" y="1474839"/>
            <a:ext cx="9092380" cy="4667864"/>
          </a:xfrm>
        </p:spPr>
        <p:txBody>
          <a:bodyPr>
            <a:normAutofit/>
          </a:bodyPr>
          <a:lstStyle/>
          <a:p>
            <a:pPr lvl="0">
              <a:buClr>
                <a:srgbClr val="FFC000"/>
              </a:buClr>
              <a:buFont typeface="Wingdings" panose="05000000000000000000" pitchFamily="2" charset="2"/>
              <a:buChar char="ü"/>
            </a:pPr>
            <a:r>
              <a:rPr lang="el-GR" sz="1800" dirty="0" smtClean="0"/>
              <a:t>Η </a:t>
            </a:r>
            <a:r>
              <a:rPr lang="el-GR" sz="1800" dirty="0"/>
              <a:t>υλοποίηση </a:t>
            </a:r>
            <a:r>
              <a:rPr lang="el-GR" sz="1800" dirty="0" smtClean="0">
                <a:solidFill>
                  <a:srgbClr val="FF0000"/>
                </a:solidFill>
              </a:rPr>
              <a:t>Στρατηγικών </a:t>
            </a:r>
            <a:r>
              <a:rPr lang="el-GR" sz="1800" dirty="0">
                <a:solidFill>
                  <a:srgbClr val="FF0000"/>
                </a:solidFill>
              </a:rPr>
              <a:t>Βιώσιμης Αστικής Ανάπτυξης (Σ.Β.Α.Α.) στις τέσσερεις πρωτεύουσες των Περιφερειακών Ενοτήτων της Θεσσαλίας </a:t>
            </a:r>
            <a:r>
              <a:rPr lang="el-GR" sz="1800" dirty="0"/>
              <a:t>(</a:t>
            </a:r>
            <a:r>
              <a:rPr lang="el-GR" sz="1800" b="1" dirty="0"/>
              <a:t>Βόλο, Καρδίτσα, Λάρισα, Τρίκαλα</a:t>
            </a:r>
            <a:r>
              <a:rPr lang="el-GR" sz="1800" dirty="0"/>
              <a:t>), δίνοντας έμφαση στις παρεμβάσεις προώθησης καθαρών δημόσιων αστικών μεταφορών </a:t>
            </a:r>
            <a:r>
              <a:rPr lang="el-GR" sz="1800" dirty="0" smtClean="0"/>
              <a:t>&amp; ενεργειακής </a:t>
            </a:r>
            <a:r>
              <a:rPr lang="el-GR" sz="1800" dirty="0"/>
              <a:t>αναβάθμισης δημοσίων κτιρίων </a:t>
            </a:r>
          </a:p>
          <a:p>
            <a:pPr lvl="0">
              <a:buClr>
                <a:srgbClr val="FFC000"/>
              </a:buClr>
              <a:buFont typeface="Wingdings" panose="05000000000000000000" pitchFamily="2" charset="2"/>
              <a:buChar char="ü"/>
            </a:pPr>
            <a:r>
              <a:rPr lang="el-GR" sz="1800" dirty="0"/>
              <a:t>Η </a:t>
            </a:r>
            <a:r>
              <a:rPr lang="el-GR" sz="1800" dirty="0" smtClean="0"/>
              <a:t>υλοποίηση, κατόπιν </a:t>
            </a:r>
            <a:r>
              <a:rPr lang="el-GR" sz="1800" dirty="0" err="1"/>
              <a:t>επικαιροποίησης</a:t>
            </a:r>
            <a:r>
              <a:rPr lang="el-GR" sz="1800" dirty="0"/>
              <a:t> των Στρατηγικών Ολοκληρωμένων  Χωρικών Επενδύσεων (Ο.Χ.Ε</a:t>
            </a:r>
            <a:r>
              <a:rPr lang="el-GR" sz="1800" dirty="0" smtClean="0"/>
              <a:t>.), νήσων </a:t>
            </a:r>
            <a:r>
              <a:rPr lang="el-GR" sz="1800" dirty="0"/>
              <a:t>Βορείων </a:t>
            </a:r>
            <a:r>
              <a:rPr lang="el-GR" sz="1800" dirty="0" err="1"/>
              <a:t>Σποράδων</a:t>
            </a:r>
            <a:r>
              <a:rPr lang="el-GR" sz="1800" dirty="0"/>
              <a:t> και </a:t>
            </a:r>
            <a:r>
              <a:rPr lang="el-GR" sz="1800" dirty="0" smtClean="0"/>
              <a:t>Διαδρομής </a:t>
            </a:r>
            <a:r>
              <a:rPr lang="el-GR" sz="1800" dirty="0"/>
              <a:t>Πολιτισμού – Τουρισμού στη Θεσσαλία  </a:t>
            </a:r>
          </a:p>
          <a:p>
            <a:pPr lvl="0">
              <a:buClr>
                <a:srgbClr val="FFC000"/>
              </a:buClr>
              <a:buFont typeface="Wingdings" panose="05000000000000000000" pitchFamily="2" charset="2"/>
              <a:buChar char="ü"/>
            </a:pPr>
            <a:r>
              <a:rPr lang="el-GR" sz="1800" dirty="0"/>
              <a:t>Η υλοποίηση νέων Στρατηγικών Ολοκληρωμένων Χωρικών Επενδύσεων (Ο.Χ.Ε.) σε περιοχές που καταγράφουν αναπτυξιακή υστέρηση, μείωση πληθυσμού και ύπαρξη σημαντικών εμποδίων ανάπτυξης, με προτεραιότητα στις ορεινές και μειονεκτικές περιοχές και στις λειτουργικές περιοχές αστικού και αγροτικού χώρου, καθώς και σε περιοχές που διαθέτουν αξιόλογους φυσικούς/πολιτιστικούς πόρους με δυνατότητες αξιοποίησης. Οι νέες Ο.Χ.Ε. θα επιλεγούν μέσω κατάλληλης τεκμηρίωσης και αξιολόγησης για την ανάδειξη των περιοχών στις οποίες καταγράφονται – τεκμηριώνονται τα παραπάνω χαρακτηριστικά. </a:t>
            </a:r>
          </a:p>
          <a:p>
            <a:pPr lvl="0">
              <a:buClr>
                <a:srgbClr val="FFC000"/>
              </a:buClr>
              <a:buFont typeface="Wingdings" panose="05000000000000000000" pitchFamily="2" charset="2"/>
              <a:buChar char="ü"/>
            </a:pPr>
            <a:endParaRPr lang="el-GR" sz="1200" dirty="0"/>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t>Προτεραιότητα 5: </a:t>
            </a:r>
            <a:r>
              <a:rPr lang="el-GR" sz="2000" dirty="0"/>
              <a:t>Ολοκληρωμένες Χωρικές </a:t>
            </a:r>
            <a:r>
              <a:rPr lang="el-GR" sz="2000" dirty="0" smtClean="0"/>
              <a:t>Παρεμβάσεις(ΕΤΠΑ)</a:t>
            </a:r>
            <a:endParaRPr lang="el-GR" sz="2000" dirty="0"/>
          </a:p>
        </p:txBody>
      </p:sp>
    </p:spTree>
    <p:extLst>
      <p:ext uri="{BB962C8B-B14F-4D97-AF65-F5344CB8AC3E}">
        <p14:creationId xmlns:p14="http://schemas.microsoft.com/office/powerpoint/2010/main" val="15680967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236198"/>
            <a:ext cx="8389090" cy="400110"/>
          </a:xfrm>
          <a:prstGeom prst="rect">
            <a:avLst/>
          </a:prstGeom>
        </p:spPr>
        <p:txBody>
          <a:bodyPr wrap="square">
            <a:spAutoFit/>
          </a:bodyPr>
          <a:lstStyle/>
          <a:p>
            <a:r>
              <a:rPr lang="el-GR" sz="2000" dirty="0"/>
              <a:t>Η </a:t>
            </a:r>
            <a:r>
              <a:rPr lang="el-GR" sz="2000" b="1" dirty="0"/>
              <a:t>Προτεραιότητα 5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2727838141"/>
              </p:ext>
            </p:extLst>
          </p:nvPr>
        </p:nvGraphicFramePr>
        <p:xfrm>
          <a:off x="250723" y="636308"/>
          <a:ext cx="8826909" cy="2704197"/>
        </p:xfrm>
        <a:graphic>
          <a:graphicData uri="http://schemas.openxmlformats.org/drawingml/2006/table">
            <a:tbl>
              <a:tblPr firstRow="1" firstCol="1" bandRow="1">
                <a:tableStyleId>{5C22544A-7EE6-4342-B048-85BDC9FD1C3A}</a:tableStyleId>
              </a:tblPr>
              <a:tblGrid>
                <a:gridCol w="1055270">
                  <a:extLst>
                    <a:ext uri="{9D8B030D-6E8A-4147-A177-3AD203B41FA5}">
                      <a16:colId xmlns:a16="http://schemas.microsoft.com/office/drawing/2014/main" val="2508054487"/>
                    </a:ext>
                  </a:extLst>
                </a:gridCol>
                <a:gridCol w="6371909">
                  <a:extLst>
                    <a:ext uri="{9D8B030D-6E8A-4147-A177-3AD203B41FA5}">
                      <a16:colId xmlns:a16="http://schemas.microsoft.com/office/drawing/2014/main" val="2512447646"/>
                    </a:ext>
                  </a:extLst>
                </a:gridCol>
                <a:gridCol w="1399730">
                  <a:extLst>
                    <a:ext uri="{9D8B030D-6E8A-4147-A177-3AD203B41FA5}">
                      <a16:colId xmlns:a16="http://schemas.microsoft.com/office/drawing/2014/main" val="2494940620"/>
                    </a:ext>
                  </a:extLst>
                </a:gridCol>
              </a:tblGrid>
              <a:tr h="770381">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a:effectLst/>
                        </a:rPr>
                        <a:t>ΤΙΤΛΟΣ </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99.191.969</a:t>
                      </a:r>
                    </a:p>
                  </a:txBody>
                  <a:tcPr marL="68580" marR="68580" marT="0" marB="0" anchor="ctr"/>
                </a:tc>
                <a:extLst>
                  <a:ext uri="{0D108BD9-81ED-4DB2-BD59-A6C34878D82A}">
                    <a16:rowId xmlns:a16="http://schemas.microsoft.com/office/drawing/2014/main" val="3878019603"/>
                  </a:ext>
                </a:extLst>
              </a:tr>
              <a:tr h="927603">
                <a:tc>
                  <a:txBody>
                    <a:bodyPr/>
                    <a:lstStyle/>
                    <a:p>
                      <a:pPr algn="ctr">
                        <a:lnSpc>
                          <a:spcPct val="107000"/>
                        </a:lnSpc>
                        <a:spcAft>
                          <a:spcPts val="0"/>
                        </a:spcAft>
                      </a:pPr>
                      <a:r>
                        <a:rPr lang="el-GR" sz="1400" dirty="0">
                          <a:effectLst/>
                        </a:rPr>
                        <a:t>5.1</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ολοκληρωμένης και χωρίς αποκλεισμούς κοινωνικής, οικονομικής και περιβαλλοντικής ανάπτυξης, του πολιτισμού, της φυσικής κληρονομιάς, του βιώσιμου τουρισμού και της ασφάλειας στις </a:t>
                      </a:r>
                      <a:r>
                        <a:rPr lang="el-GR" sz="1400" dirty="0">
                          <a:solidFill>
                            <a:srgbClr val="FF0000"/>
                          </a:solidFill>
                          <a:effectLst/>
                        </a:rPr>
                        <a:t>αστικές περιοχές </a:t>
                      </a:r>
                      <a:endParaRPr lang="el-GR"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71.645.627</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95425512"/>
                  </a:ext>
                </a:extLst>
              </a:tr>
              <a:tr h="1006213">
                <a:tc>
                  <a:txBody>
                    <a:bodyPr/>
                    <a:lstStyle/>
                    <a:p>
                      <a:pPr algn="ctr">
                        <a:lnSpc>
                          <a:spcPct val="107000"/>
                        </a:lnSpc>
                        <a:spcAft>
                          <a:spcPts val="0"/>
                        </a:spcAft>
                      </a:pPr>
                      <a:r>
                        <a:rPr lang="el-GR" sz="1400" dirty="0">
                          <a:effectLst/>
                        </a:rPr>
                        <a:t>5.2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ολοκληρωμένης και χωρίς αποκλεισμούς κοινωνικής, οικονομικής και περιβαλλοντικής τοπικής ανάπτυξης, του πολιτισμού, της φυσικής κληρονομιάς, του βιώσιμου τουρισμού και της ασφάλειας σε περιοχές </a:t>
                      </a:r>
                      <a:r>
                        <a:rPr lang="el-GR" sz="1400" dirty="0">
                          <a:solidFill>
                            <a:srgbClr val="FF0000"/>
                          </a:solidFill>
                          <a:effectLst/>
                        </a:rPr>
                        <a:t>πλην των αστικών </a:t>
                      </a:r>
                      <a:endParaRPr lang="el-GR"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27.546.342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4118464"/>
                  </a:ext>
                </a:extLst>
              </a:tr>
            </a:tbl>
          </a:graphicData>
        </a:graphic>
      </p:graphicFrame>
      <p:graphicFrame>
        <p:nvGraphicFramePr>
          <p:cNvPr id="9" name="Γράφημα 8"/>
          <p:cNvGraphicFramePr/>
          <p:nvPr>
            <p:extLst>
              <p:ext uri="{D42A27DB-BD31-4B8C-83A1-F6EECF244321}">
                <p14:modId xmlns:p14="http://schemas.microsoft.com/office/powerpoint/2010/main" val="4114327810"/>
              </p:ext>
            </p:extLst>
          </p:nvPr>
        </p:nvGraphicFramePr>
        <p:xfrm>
          <a:off x="1629696" y="3340505"/>
          <a:ext cx="5601581" cy="286380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902471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4493836"/>
          </a:xfrm>
        </p:spPr>
        <p:txBody>
          <a:bodyPr>
            <a:normAutofit/>
          </a:bodyPr>
          <a:lstStyle/>
          <a:p>
            <a:pPr marL="0" indent="0">
              <a:lnSpc>
                <a:spcPct val="107000"/>
              </a:lnSpc>
              <a:spcAft>
                <a:spcPts val="800"/>
              </a:spcAft>
              <a:buNone/>
            </a:pPr>
            <a:r>
              <a:rPr lang="el-GR" sz="2400" b="1" i="1" dirty="0" smtClean="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smtClean="0">
                <a:latin typeface="Calibri" panose="020F0502020204030204" pitchFamily="34" charset="0"/>
                <a:ea typeface="Calibri" panose="020F0502020204030204" pitchFamily="34" charset="0"/>
                <a:cs typeface="Times New Roman" panose="02020603050405020304" pitchFamily="18" charset="0"/>
              </a:rPr>
              <a:t>Έκδοση </a:t>
            </a:r>
            <a:r>
              <a:rPr lang="el-GR" sz="2400" b="1" dirty="0" smtClean="0">
                <a:effectLst/>
                <a:latin typeface="Calibri" panose="020F0502020204030204" pitchFamily="34" charset="0"/>
                <a:ea typeface="Calibri" panose="020F0502020204030204" pitchFamily="34" charset="0"/>
                <a:cs typeface="Times New Roman" panose="02020603050405020304" pitchFamily="18" charset="0"/>
              </a:rPr>
              <a:t>Πρόσκλησης </a:t>
            </a:r>
            <a:r>
              <a:rPr lang="el-GR" sz="2400" dirty="0">
                <a:effectLst/>
                <a:latin typeface="Calibri" panose="020F0502020204030204" pitchFamily="34" charset="0"/>
                <a:ea typeface="Calibri" panose="020F0502020204030204" pitchFamily="34" charset="0"/>
                <a:cs typeface="Times New Roman" panose="02020603050405020304" pitchFamily="18" charset="0"/>
              </a:rPr>
              <a:t>για τις 4 ΣΒΑΑ σε Βόλο, Καρδίτσα, Λάρισα και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Τρίκαλα (7</a:t>
            </a:r>
            <a:r>
              <a:rPr lang="el-GR" sz="2400" baseline="30000" dirty="0" smtClean="0">
                <a:effectLst/>
                <a:latin typeface="Calibri" panose="020F0502020204030204" pitchFamily="34" charset="0"/>
                <a:ea typeface="Calibri" panose="020F0502020204030204" pitchFamily="34" charset="0"/>
                <a:cs typeface="Times New Roman" panose="02020603050405020304" pitchFamily="18" charset="0"/>
              </a:rPr>
              <a:t>ος</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 2023). </a:t>
            </a:r>
          </a:p>
          <a:p>
            <a:pPr marL="342900" lvl="0" indent="-342900" algn="just">
              <a:lnSpc>
                <a:spcPct val="107000"/>
              </a:lnSpc>
              <a:buFont typeface="Calibri" panose="020F0502020204030204" pitchFamily="34" charset="0"/>
              <a:buChar char="-"/>
            </a:pPr>
            <a:r>
              <a:rPr lang="el-GR" sz="2400" b="1" dirty="0" smtClean="0">
                <a:latin typeface="Calibri" panose="020F0502020204030204" pitchFamily="34" charset="0"/>
                <a:ea typeface="Calibri" panose="020F0502020204030204" pitchFamily="34" charset="0"/>
                <a:cs typeface="Times New Roman" panose="02020603050405020304" pitchFamily="18" charset="0"/>
              </a:rPr>
              <a:t>Έγκριση ΣΒΑΑ Δήμου Βόλου</a:t>
            </a:r>
            <a:endParaRPr lang="el-GR" sz="2400" b="1"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err="1" smtClean="0">
                <a:effectLst/>
                <a:latin typeface="Calibri" panose="020F0502020204030204" pitchFamily="34" charset="0"/>
                <a:ea typeface="Calibri" panose="020F0502020204030204" pitchFamily="34" charset="0"/>
                <a:cs typeface="Times New Roman" panose="02020603050405020304" pitchFamily="18" charset="0"/>
              </a:rPr>
              <a:t>Επικαιροποίηση</a:t>
            </a:r>
            <a:r>
              <a:rPr lang="el-GR" sz="2400" b="1" dirty="0" smtClean="0">
                <a:effectLst/>
                <a:latin typeface="Calibri" panose="020F0502020204030204" pitchFamily="34" charset="0"/>
                <a:ea typeface="Calibri" panose="020F0502020204030204" pitchFamily="34" charset="0"/>
                <a:cs typeface="Times New Roman" panose="02020603050405020304" pitchFamily="18" charset="0"/>
              </a:rPr>
              <a:t> 2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ΟΧΕ </a:t>
            </a:r>
            <a:r>
              <a:rPr lang="el-GR" sz="2400" dirty="0">
                <a:effectLst/>
                <a:latin typeface="Calibri" panose="020F0502020204030204" pitchFamily="34" charset="0"/>
                <a:ea typeface="Calibri" panose="020F0502020204030204" pitchFamily="34" charset="0"/>
                <a:cs typeface="Times New Roman" panose="02020603050405020304" pitchFamily="18" charset="0"/>
              </a:rPr>
              <a:t>που συνεχίζουν στην ΠΠ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2021-2027 με </a:t>
            </a:r>
            <a:r>
              <a:rPr lang="el-GR" sz="2400" dirty="0">
                <a:effectLst/>
                <a:latin typeface="Calibri" panose="020F0502020204030204" pitchFamily="34" charset="0"/>
                <a:ea typeface="Calibri" panose="020F0502020204030204" pitchFamily="34" charset="0"/>
                <a:cs typeface="Times New Roman" panose="02020603050405020304" pitchFamily="18" charset="0"/>
              </a:rPr>
              <a:t>στόχευση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ολοκλήρωση &amp; έγκριση εντός 3</a:t>
            </a:r>
            <a:r>
              <a:rPr lang="el-GR" sz="2400" baseline="30000" dirty="0" smtClean="0">
                <a:effectLst/>
                <a:latin typeface="Calibri" panose="020F0502020204030204" pitchFamily="34" charset="0"/>
                <a:ea typeface="Calibri" panose="020F0502020204030204" pitchFamily="34" charset="0"/>
                <a:cs typeface="Times New Roman" panose="02020603050405020304" pitchFamily="18" charset="0"/>
              </a:rPr>
              <a:t>ου</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 2024.</a:t>
            </a: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a:effectLst/>
                <a:latin typeface="Calibri" panose="020F0502020204030204" pitchFamily="34" charset="0"/>
                <a:ea typeface="Calibri" panose="020F0502020204030204" pitchFamily="34" charset="0"/>
                <a:cs typeface="Times New Roman" panose="02020603050405020304" pitchFamily="18" charset="0"/>
              </a:rPr>
              <a:t>Ως προς τις Νέες ΟΧΕ</a:t>
            </a:r>
            <a:r>
              <a:rPr lang="el-GR" sz="2400" dirty="0">
                <a:effectLst/>
                <a:latin typeface="Calibri" panose="020F0502020204030204" pitchFamily="34" charset="0"/>
                <a:ea typeface="Calibri" panose="020F0502020204030204" pitchFamily="34" charset="0"/>
                <a:cs typeface="Times New Roman" panose="02020603050405020304" pitchFamily="18" charset="0"/>
              </a:rPr>
              <a:t>,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επίκειται η οριστικοποίηση των κριτηρίων επιλογής των περιοχών </a:t>
            </a:r>
            <a:r>
              <a:rPr lang="el-GR" sz="2400" dirty="0">
                <a:effectLst/>
                <a:latin typeface="Calibri" panose="020F0502020204030204" pitchFamily="34" charset="0"/>
                <a:ea typeface="Calibri" panose="020F0502020204030204" pitchFamily="34" charset="0"/>
                <a:cs typeface="Times New Roman" panose="02020603050405020304" pitchFamily="18" charset="0"/>
              </a:rPr>
              <a:t>από την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ΕΥΔ.  </a:t>
            </a:r>
          </a:p>
          <a:p>
            <a:pPr marL="342900" lvl="0" indent="-342900" algn="just">
              <a:lnSpc>
                <a:spcPct val="107000"/>
              </a:lnSpc>
              <a:buFont typeface="Calibri" panose="020F0502020204030204" pitchFamily="34" charset="0"/>
              <a:buChar char="-"/>
            </a:pP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Ορθογώνιο 7"/>
          <p:cNvSpPr/>
          <p:nvPr/>
        </p:nvSpPr>
        <p:spPr>
          <a:xfrm>
            <a:off x="0" y="539120"/>
            <a:ext cx="9144000" cy="400110"/>
          </a:xfrm>
          <a:prstGeom prst="rect">
            <a:avLst/>
          </a:prstGeom>
        </p:spPr>
        <p:txBody>
          <a:bodyPr wrap="square">
            <a:spAutoFit/>
          </a:bodyPr>
          <a:lstStyle/>
          <a:p>
            <a:pPr algn="ctr"/>
            <a:r>
              <a:rPr lang="el-GR" sz="2000" b="1" dirty="0"/>
              <a:t>Προτεραιότητα 5: </a:t>
            </a:r>
            <a:r>
              <a:rPr lang="el-GR" sz="2000" dirty="0"/>
              <a:t>Ολοκληρωμένες Χωρικές Παρεμβάσεις</a:t>
            </a:r>
          </a:p>
        </p:txBody>
      </p:sp>
    </p:spTree>
    <p:extLst>
      <p:ext uri="{BB962C8B-B14F-4D97-AF65-F5344CB8AC3E}">
        <p14:creationId xmlns:p14="http://schemas.microsoft.com/office/powerpoint/2010/main" val="32085975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201294"/>
            <a:ext cx="9144793" cy="656705"/>
          </a:xfrm>
          <a:prstGeom prst="rect">
            <a:avLst/>
          </a:prstGeom>
        </p:spPr>
      </p:pic>
      <p:sp>
        <p:nvSpPr>
          <p:cNvPr id="7" name="Τίτλος 1"/>
          <p:cNvSpPr>
            <a:spLocks noGrp="1"/>
          </p:cNvSpPr>
          <p:nvPr>
            <p:ph type="title"/>
          </p:nvPr>
        </p:nvSpPr>
        <p:spPr>
          <a:xfrm>
            <a:off x="0" y="-10715"/>
            <a:ext cx="9144000" cy="772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84671" y="1666845"/>
            <a:ext cx="8859328" cy="2978573"/>
          </a:xfrm>
        </p:spPr>
        <p:txBody>
          <a:bodyPr>
            <a:normAutofit/>
          </a:bodyPr>
          <a:lstStyle/>
          <a:p>
            <a:pPr marL="0" indent="0">
              <a:buNone/>
            </a:pPr>
            <a:r>
              <a:rPr lang="el-GR" sz="2000" dirty="0" smtClean="0"/>
              <a:t>Περιλαμβάνονται δράσεις</a:t>
            </a:r>
            <a:r>
              <a:rPr lang="el-GR" sz="2000" dirty="0"/>
              <a:t>: </a:t>
            </a:r>
          </a:p>
          <a:p>
            <a:pPr>
              <a:buClr>
                <a:srgbClr val="FFC000"/>
              </a:buClr>
              <a:buFont typeface="Wingdings" panose="05000000000000000000" pitchFamily="2" charset="2"/>
              <a:buChar char="ü"/>
            </a:pPr>
            <a:r>
              <a:rPr lang="el-GR" sz="2000" dirty="0"/>
              <a:t>Πληροφόρησης, προβολής και επικοινωνίας</a:t>
            </a:r>
          </a:p>
          <a:p>
            <a:pPr>
              <a:buClr>
                <a:srgbClr val="FFC000"/>
              </a:buClr>
              <a:buFont typeface="Wingdings" panose="05000000000000000000" pitchFamily="2" charset="2"/>
              <a:buChar char="ü"/>
            </a:pPr>
            <a:r>
              <a:rPr lang="el-GR" sz="2000" dirty="0"/>
              <a:t>Προετοιμασίας, Διαχείρισης, Υλοποίησης, Παρακολούθησης και ελέγχου</a:t>
            </a:r>
          </a:p>
          <a:p>
            <a:pPr>
              <a:buClr>
                <a:srgbClr val="FFC000"/>
              </a:buClr>
              <a:buFont typeface="Wingdings" panose="05000000000000000000" pitchFamily="2" charset="2"/>
              <a:buChar char="ü"/>
            </a:pPr>
            <a:r>
              <a:rPr lang="el-GR" sz="2000" dirty="0"/>
              <a:t>Αξιολόγηση και μελέτες, συλλογή δεδομένων</a:t>
            </a:r>
          </a:p>
          <a:p>
            <a:pPr>
              <a:buClr>
                <a:srgbClr val="FFC000"/>
              </a:buClr>
              <a:buFont typeface="Wingdings" panose="05000000000000000000" pitchFamily="2" charset="2"/>
              <a:buChar char="ü"/>
            </a:pPr>
            <a:r>
              <a:rPr lang="el-GR" sz="2000" dirty="0"/>
              <a:t>Ενίσχυσης της Διαχειριστικής ικανότητας της Ειδικής Υπηρεσίας Διαχείρισης, των Δικαιούχων και των οικείων </a:t>
            </a:r>
            <a:r>
              <a:rPr lang="el-GR" sz="2000" dirty="0" smtClean="0"/>
              <a:t>εταίρων </a:t>
            </a:r>
            <a:endParaRPr lang="el-GR" sz="2000" dirty="0"/>
          </a:p>
          <a:p>
            <a:pPr lvl="0">
              <a:buClr>
                <a:srgbClr val="FFC000"/>
              </a:buClr>
              <a:buFont typeface="Wingdings" panose="05000000000000000000" pitchFamily="2" charset="2"/>
              <a:buChar char="ü"/>
            </a:pPr>
            <a:endParaRPr lang="el-GR" sz="1200" dirty="0"/>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t>Προτεραιότητα 6Α-6Β: </a:t>
            </a:r>
            <a:r>
              <a:rPr lang="el-GR" sz="2000" dirty="0"/>
              <a:t>Τεχνική Βοήθεια ΕΤΠΑ - ΕΚΤ+</a:t>
            </a:r>
          </a:p>
        </p:txBody>
      </p:sp>
      <p:graphicFrame>
        <p:nvGraphicFramePr>
          <p:cNvPr id="2" name="Θέση περιεχομένου 4">
            <a:extLst>
              <a:ext uri="{FF2B5EF4-FFF2-40B4-BE49-F238E27FC236}">
                <a16:creationId xmlns:a16="http://schemas.microsoft.com/office/drawing/2014/main" id="{8AC21E56-C788-951C-747E-329A74A48845}"/>
              </a:ext>
            </a:extLst>
          </p:cNvPr>
          <p:cNvGraphicFramePr>
            <a:graphicFrameLocks/>
          </p:cNvGraphicFramePr>
          <p:nvPr>
            <p:extLst>
              <p:ext uri="{D42A27DB-BD31-4B8C-83A1-F6EECF244321}">
                <p14:modId xmlns:p14="http://schemas.microsoft.com/office/powerpoint/2010/main" val="172354463"/>
              </p:ext>
            </p:extLst>
          </p:nvPr>
        </p:nvGraphicFramePr>
        <p:xfrm>
          <a:off x="356702" y="4045706"/>
          <a:ext cx="8389090" cy="1068074"/>
        </p:xfrm>
        <a:graphic>
          <a:graphicData uri="http://schemas.openxmlformats.org/drawingml/2006/table">
            <a:tbl>
              <a:tblPr firstRow="1" firstCol="1" bandRow="1">
                <a:tableStyleId>{5C22544A-7EE6-4342-B048-85BDC9FD1C3A}</a:tableStyleId>
              </a:tblPr>
              <a:tblGrid>
                <a:gridCol w="1623255">
                  <a:extLst>
                    <a:ext uri="{9D8B030D-6E8A-4147-A177-3AD203B41FA5}">
                      <a16:colId xmlns:a16="http://schemas.microsoft.com/office/drawing/2014/main" val="617837430"/>
                    </a:ext>
                  </a:extLst>
                </a:gridCol>
                <a:gridCol w="5547257">
                  <a:extLst>
                    <a:ext uri="{9D8B030D-6E8A-4147-A177-3AD203B41FA5}">
                      <a16:colId xmlns:a16="http://schemas.microsoft.com/office/drawing/2014/main" val="2888350674"/>
                    </a:ext>
                  </a:extLst>
                </a:gridCol>
                <a:gridCol w="1218578">
                  <a:extLst>
                    <a:ext uri="{9D8B030D-6E8A-4147-A177-3AD203B41FA5}">
                      <a16:colId xmlns:a16="http://schemas.microsoft.com/office/drawing/2014/main" val="2085409862"/>
                    </a:ext>
                  </a:extLst>
                </a:gridCol>
              </a:tblGrid>
              <a:tr h="0">
                <a:tc>
                  <a:txBody>
                    <a:bodyPr/>
                    <a:lstStyle/>
                    <a:p>
                      <a:pPr algn="ctr">
                        <a:lnSpc>
                          <a:spcPct val="107000"/>
                        </a:lnSpc>
                        <a:spcAft>
                          <a:spcPts val="0"/>
                        </a:spcAft>
                      </a:pPr>
                      <a:r>
                        <a:rPr lang="el-GR" sz="1100" dirty="0">
                          <a:effectLst/>
                        </a:rPr>
                        <a:t>ΠΡΟΤΕΡΑΙΟΤΗΤΑ</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10.283.066</a:t>
                      </a:r>
                    </a:p>
                  </a:txBody>
                  <a:tcPr marL="68580" marR="68580" marT="0" marB="0" anchor="ctr"/>
                </a:tc>
                <a:extLst>
                  <a:ext uri="{0D108BD9-81ED-4DB2-BD59-A6C34878D82A}">
                    <a16:rowId xmlns:a16="http://schemas.microsoft.com/office/drawing/2014/main" val="1130068727"/>
                  </a:ext>
                </a:extLst>
              </a:tr>
              <a:tr h="360784">
                <a:tc>
                  <a:txBody>
                    <a:bodyPr/>
                    <a:lstStyle/>
                    <a:p>
                      <a:pPr algn="ctr">
                        <a:lnSpc>
                          <a:spcPct val="107000"/>
                        </a:lnSpc>
                        <a:spcAft>
                          <a:spcPts val="0"/>
                        </a:spcAft>
                      </a:pPr>
                      <a:r>
                        <a:rPr lang="el-GR" sz="1100">
                          <a:effectLst/>
                        </a:rPr>
                        <a:t>6.Α</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900" dirty="0">
                          <a:effectLst/>
                        </a:rPr>
                        <a:t>Τεχνική Βοήθεια ΕΤΠΑ</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7.309.742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80129542"/>
                  </a:ext>
                </a:extLst>
              </a:tr>
              <a:tr h="309716">
                <a:tc>
                  <a:txBody>
                    <a:bodyPr/>
                    <a:lstStyle/>
                    <a:p>
                      <a:pPr algn="ctr">
                        <a:lnSpc>
                          <a:spcPct val="107000"/>
                        </a:lnSpc>
                        <a:spcAft>
                          <a:spcPts val="0"/>
                        </a:spcAft>
                      </a:pPr>
                      <a:r>
                        <a:rPr lang="el-GR" sz="1100">
                          <a:effectLst/>
                        </a:rPr>
                        <a:t>6.Β</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900" dirty="0">
                          <a:effectLst/>
                        </a:rPr>
                        <a:t>Τεχνική Βοήθεια ΕΚΤ+</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2.973.324</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45183757"/>
                  </a:ext>
                </a:extLst>
              </a:tr>
            </a:tbl>
          </a:graphicData>
        </a:graphic>
      </p:graphicFrame>
      <p:graphicFrame>
        <p:nvGraphicFramePr>
          <p:cNvPr id="3" name="Γράφημα 2">
            <a:extLst>
              <a:ext uri="{FF2B5EF4-FFF2-40B4-BE49-F238E27FC236}">
                <a16:creationId xmlns:a16="http://schemas.microsoft.com/office/drawing/2014/main" id="{95D94617-C7F7-4E77-5BA9-B662709147B3}"/>
              </a:ext>
            </a:extLst>
          </p:cNvPr>
          <p:cNvGraphicFramePr/>
          <p:nvPr>
            <p:extLst>
              <p:ext uri="{D42A27DB-BD31-4B8C-83A1-F6EECF244321}">
                <p14:modId xmlns:p14="http://schemas.microsoft.com/office/powerpoint/2010/main" val="1922422992"/>
              </p:ext>
            </p:extLst>
          </p:nvPr>
        </p:nvGraphicFramePr>
        <p:xfrm>
          <a:off x="2855823" y="4645418"/>
          <a:ext cx="3353784" cy="166157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77681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5"/>
            <a:ext cx="9144000" cy="772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smtClean="0"/>
              <a:t>Πρόοδος Προγράμματος έως </a:t>
            </a:r>
            <a:r>
              <a:rPr lang="el-GR" sz="2800" b="1" dirty="0" smtClean="0">
                <a:solidFill>
                  <a:srgbClr val="FF0000"/>
                </a:solidFill>
              </a:rPr>
              <a:t>02/02/2024</a:t>
            </a:r>
            <a:endParaRPr lang="el-GR" sz="2800" b="1" dirty="0">
              <a:solidFill>
                <a:srgbClr val="FF0000"/>
              </a:solidFill>
            </a:endParaRPr>
          </a:p>
        </p:txBody>
      </p:sp>
      <p:sp>
        <p:nvSpPr>
          <p:cNvPr id="9" name="Θέση περιεχομένου 8"/>
          <p:cNvSpPr>
            <a:spLocks noGrp="1"/>
          </p:cNvSpPr>
          <p:nvPr>
            <p:ph idx="1"/>
          </p:nvPr>
        </p:nvSpPr>
        <p:spPr>
          <a:xfrm>
            <a:off x="284671" y="1666845"/>
            <a:ext cx="8859328" cy="2978573"/>
          </a:xfrm>
        </p:spPr>
        <p:txBody>
          <a:bodyPr>
            <a:normAutofit lnSpcReduction="10000"/>
          </a:bodyPr>
          <a:lstStyle/>
          <a:p>
            <a:pPr lvl="0">
              <a:buClr>
                <a:srgbClr val="FFC000"/>
              </a:buClr>
              <a:buFont typeface="Wingdings" panose="05000000000000000000" pitchFamily="2" charset="2"/>
              <a:buChar char="ü"/>
            </a:pPr>
            <a:r>
              <a:rPr lang="el-GR" sz="2400" b="1" dirty="0" smtClean="0">
                <a:solidFill>
                  <a:srgbClr val="FF0000"/>
                </a:solidFill>
              </a:rPr>
              <a:t>ΠΡΟΣΚΛΗΣΕΙΣ: </a:t>
            </a:r>
            <a:r>
              <a:rPr lang="el-GR" sz="2400" b="1" dirty="0" smtClean="0">
                <a:solidFill>
                  <a:srgbClr val="0070C0"/>
                </a:solidFill>
              </a:rPr>
              <a:t>166,7 εκ.€ (31% π/υ Προγράμματος) </a:t>
            </a:r>
          </a:p>
          <a:p>
            <a:pPr lvl="0">
              <a:buClr>
                <a:srgbClr val="FFC000"/>
              </a:buClr>
              <a:buFont typeface="Wingdings" panose="05000000000000000000" pitchFamily="2" charset="2"/>
              <a:buChar char="ü"/>
            </a:pPr>
            <a:endParaRPr lang="el-GR" sz="2400" b="1" dirty="0" smtClean="0">
              <a:solidFill>
                <a:srgbClr val="0070C0"/>
              </a:solidFill>
            </a:endParaRPr>
          </a:p>
          <a:p>
            <a:pPr>
              <a:buClr>
                <a:srgbClr val="FFC000"/>
              </a:buClr>
              <a:buFont typeface="Wingdings" panose="05000000000000000000" pitchFamily="2" charset="2"/>
              <a:buChar char="ü"/>
            </a:pPr>
            <a:r>
              <a:rPr lang="el-GR" sz="2400" b="1" dirty="0" smtClean="0">
                <a:solidFill>
                  <a:srgbClr val="FF0000"/>
                </a:solidFill>
              </a:rPr>
              <a:t>ΕΝΤΑΞΕΙΣ</a:t>
            </a:r>
            <a:r>
              <a:rPr lang="el-GR" sz="2400" b="1" dirty="0">
                <a:solidFill>
                  <a:srgbClr val="FF0000"/>
                </a:solidFill>
              </a:rPr>
              <a:t>: </a:t>
            </a:r>
            <a:r>
              <a:rPr lang="el-GR" sz="2400" b="1" dirty="0">
                <a:solidFill>
                  <a:srgbClr val="0070C0"/>
                </a:solidFill>
              </a:rPr>
              <a:t>120 εκ.€ (21,7% π/υ Προγράμματος) </a:t>
            </a:r>
            <a:endParaRPr lang="el-GR" sz="2400" b="1" dirty="0" smtClean="0">
              <a:solidFill>
                <a:srgbClr val="0070C0"/>
              </a:solidFill>
            </a:endParaRPr>
          </a:p>
          <a:p>
            <a:pPr>
              <a:buClr>
                <a:srgbClr val="FFC000"/>
              </a:buClr>
              <a:buFont typeface="Wingdings" panose="05000000000000000000" pitchFamily="2" charset="2"/>
              <a:buChar char="ü"/>
            </a:pPr>
            <a:endParaRPr lang="el-GR" sz="2400" b="1" dirty="0">
              <a:solidFill>
                <a:srgbClr val="0070C0"/>
              </a:solidFill>
            </a:endParaRPr>
          </a:p>
          <a:p>
            <a:pPr>
              <a:buClr>
                <a:srgbClr val="FFC000"/>
              </a:buClr>
              <a:buFont typeface="Wingdings" panose="05000000000000000000" pitchFamily="2" charset="2"/>
              <a:buChar char="ü"/>
            </a:pPr>
            <a:r>
              <a:rPr lang="el-GR" sz="2400" b="1" dirty="0">
                <a:solidFill>
                  <a:srgbClr val="FF0000"/>
                </a:solidFill>
              </a:rPr>
              <a:t>ΝΟΜΙΚΕΣ ΔΕΣΜΕΥΣΕΙΣ: </a:t>
            </a:r>
            <a:r>
              <a:rPr lang="el-GR" sz="2400" b="1" dirty="0">
                <a:solidFill>
                  <a:srgbClr val="0070C0"/>
                </a:solidFill>
              </a:rPr>
              <a:t>109 εκ.€ (19,7% π/υ Προγράμματος) </a:t>
            </a:r>
            <a:endParaRPr lang="el-GR" sz="2400" b="1" dirty="0" smtClean="0">
              <a:solidFill>
                <a:srgbClr val="0070C0"/>
              </a:solidFill>
            </a:endParaRPr>
          </a:p>
          <a:p>
            <a:pPr>
              <a:buClr>
                <a:srgbClr val="FFC000"/>
              </a:buClr>
              <a:buFont typeface="Wingdings" panose="05000000000000000000" pitchFamily="2" charset="2"/>
              <a:buChar char="ü"/>
            </a:pPr>
            <a:endParaRPr lang="el-GR" sz="2400" b="1" dirty="0" smtClean="0">
              <a:solidFill>
                <a:srgbClr val="0070C0"/>
              </a:solidFill>
            </a:endParaRPr>
          </a:p>
          <a:p>
            <a:pPr>
              <a:buClr>
                <a:srgbClr val="FFC000"/>
              </a:buClr>
              <a:buFont typeface="Wingdings" panose="05000000000000000000" pitchFamily="2" charset="2"/>
              <a:buChar char="ü"/>
            </a:pPr>
            <a:r>
              <a:rPr lang="el-GR" sz="2400" b="1" dirty="0">
                <a:solidFill>
                  <a:srgbClr val="FF0000"/>
                </a:solidFill>
              </a:rPr>
              <a:t>ΔΑΠΑΝΕΣ: </a:t>
            </a:r>
            <a:r>
              <a:rPr lang="el-GR" sz="2400" b="1" dirty="0" smtClean="0">
                <a:solidFill>
                  <a:srgbClr val="0070C0"/>
                </a:solidFill>
              </a:rPr>
              <a:t>13,7 εκ.€(2,5</a:t>
            </a:r>
            <a:r>
              <a:rPr lang="el-GR" sz="2400" b="1" dirty="0">
                <a:solidFill>
                  <a:srgbClr val="0070C0"/>
                </a:solidFill>
              </a:rPr>
              <a:t>% π/υ Προγράμματος) </a:t>
            </a:r>
          </a:p>
          <a:p>
            <a:pPr>
              <a:buClr>
                <a:srgbClr val="FFC000"/>
              </a:buClr>
              <a:buFont typeface="Wingdings" panose="05000000000000000000" pitchFamily="2" charset="2"/>
              <a:buChar char="ü"/>
            </a:pPr>
            <a:endParaRPr lang="el-GR" sz="2000" b="1" dirty="0">
              <a:solidFill>
                <a:srgbClr val="FF0000"/>
              </a:solidFill>
            </a:endParaRPr>
          </a:p>
        </p:txBody>
      </p:sp>
    </p:spTree>
    <p:extLst>
      <p:ext uri="{BB962C8B-B14F-4D97-AF65-F5344CB8AC3E}">
        <p14:creationId xmlns:p14="http://schemas.microsoft.com/office/powerpoint/2010/main" val="443508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graphicFrame>
        <p:nvGraphicFramePr>
          <p:cNvPr id="8" name="Πίνακας 7"/>
          <p:cNvGraphicFramePr>
            <a:graphicFrameLocks noGrp="1"/>
          </p:cNvGraphicFramePr>
          <p:nvPr>
            <p:extLst>
              <p:ext uri="{D42A27DB-BD31-4B8C-83A1-F6EECF244321}">
                <p14:modId xmlns:p14="http://schemas.microsoft.com/office/powerpoint/2010/main" val="2110644968"/>
              </p:ext>
            </p:extLst>
          </p:nvPr>
        </p:nvGraphicFramePr>
        <p:xfrm>
          <a:off x="383458" y="457195"/>
          <a:ext cx="8347586" cy="5946750"/>
        </p:xfrm>
        <a:graphic>
          <a:graphicData uri="http://schemas.openxmlformats.org/drawingml/2006/table">
            <a:tbl>
              <a:tblPr firstRow="1" firstCol="1" bandRow="1"/>
              <a:tblGrid>
                <a:gridCol w="4173793">
                  <a:extLst>
                    <a:ext uri="{9D8B030D-6E8A-4147-A177-3AD203B41FA5}">
                      <a16:colId xmlns:a16="http://schemas.microsoft.com/office/drawing/2014/main" val="803272304"/>
                    </a:ext>
                  </a:extLst>
                </a:gridCol>
                <a:gridCol w="4173793">
                  <a:extLst>
                    <a:ext uri="{9D8B030D-6E8A-4147-A177-3AD203B41FA5}">
                      <a16:colId xmlns:a16="http://schemas.microsoft.com/office/drawing/2014/main" val="2168886316"/>
                    </a:ext>
                  </a:extLst>
                </a:gridCol>
              </a:tblGrid>
              <a:tr h="287365">
                <a:tc>
                  <a:txBody>
                    <a:bodyPr/>
                    <a:lstStyle/>
                    <a:p>
                      <a:pPr algn="just">
                        <a:lnSpc>
                          <a:spcPct val="107000"/>
                        </a:lnSpc>
                        <a:spcAft>
                          <a:spcPts val="0"/>
                        </a:spcAft>
                      </a:pPr>
                      <a:r>
                        <a:rPr lang="el-GR" sz="1800" b="1" dirty="0">
                          <a:effectLst/>
                          <a:latin typeface="Calibri" panose="020F0502020204030204" pitchFamily="34" charset="0"/>
                          <a:ea typeface="Calibri" panose="020F0502020204030204" pitchFamily="34" charset="0"/>
                          <a:cs typeface="Times New Roman" panose="02020603050405020304" pitchFamily="18" charset="0"/>
                        </a:rPr>
                        <a:t>ΣΤΟΧΟΙ ΠΟΛΙΤΙΚΗΣ ΣΥΝΟΧΗΣ 2021-2027</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just">
                        <a:lnSpc>
                          <a:spcPct val="107000"/>
                        </a:lnSpc>
                        <a:spcAft>
                          <a:spcPts val="0"/>
                        </a:spcAft>
                      </a:pPr>
                      <a:r>
                        <a:rPr lang="el-GR" sz="1800" b="1" dirty="0">
                          <a:effectLst/>
                          <a:latin typeface="Calibri" panose="020F0502020204030204" pitchFamily="34" charset="0"/>
                          <a:ea typeface="Calibri" panose="020F0502020204030204" pitchFamily="34" charset="0"/>
                          <a:cs typeface="Times New Roman" panose="02020603050405020304" pitchFamily="18" charset="0"/>
                        </a:rPr>
                        <a:t>ΠΡΟΤΕΡΑΙΟΤΗΤΕΣ </a:t>
                      </a:r>
                      <a:r>
                        <a:rPr lang="el-GR" sz="1800" b="1" dirty="0" smtClean="0">
                          <a:effectLst/>
                          <a:latin typeface="Calibri" panose="020F0502020204030204" pitchFamily="34" charset="0"/>
                          <a:ea typeface="Calibri" panose="020F0502020204030204" pitchFamily="34" charset="0"/>
                          <a:cs typeface="Times New Roman" panose="02020603050405020304" pitchFamily="18" charset="0"/>
                        </a:rPr>
                        <a:t>«</a:t>
                      </a:r>
                      <a:r>
                        <a:rPr lang="el-GR" sz="1800" b="1" dirty="0">
                          <a:effectLst/>
                          <a:latin typeface="Calibri" panose="020F0502020204030204" pitchFamily="34" charset="0"/>
                          <a:ea typeface="Calibri" panose="020F0502020204030204" pitchFamily="34" charset="0"/>
                          <a:cs typeface="Times New Roman" panose="02020603050405020304" pitchFamily="18" charset="0"/>
                        </a:rPr>
                        <a:t>ΘΕΣΣΑΛΙΑ 2021-2027»</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extLst>
                  <a:ext uri="{0D108BD9-81ED-4DB2-BD59-A6C34878D82A}">
                    <a16:rowId xmlns:a16="http://schemas.microsoft.com/office/drawing/2014/main" val="1266966507"/>
                  </a:ext>
                </a:extLst>
              </a:tr>
              <a:tr h="1021880">
                <a:tc>
                  <a:txBody>
                    <a:bodyPr/>
                    <a:lstStyle/>
                    <a:p>
                      <a:pPr algn="just">
                        <a:lnSpc>
                          <a:spcPct val="107000"/>
                        </a:lnSpc>
                        <a:spcAft>
                          <a:spcPts val="0"/>
                        </a:spcAft>
                      </a:pPr>
                      <a:r>
                        <a:rPr lang="el-GR" sz="2000" b="1" dirty="0">
                          <a:effectLst/>
                          <a:latin typeface="Calibri" panose="020F0502020204030204" pitchFamily="34" charset="0"/>
                          <a:ea typeface="Calibri" panose="020F0502020204030204" pitchFamily="34" charset="0"/>
                          <a:cs typeface="Times New Roman" panose="02020603050405020304" pitchFamily="18" charset="0"/>
                        </a:rPr>
                        <a:t>ΣΠ.1 Μια πιο έξυπνη Ευρώπη</a:t>
                      </a:r>
                      <a:endParaRPr lang="el-G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400" b="1" dirty="0">
                          <a:effectLst/>
                          <a:latin typeface="Calibri" panose="020F0502020204030204" pitchFamily="34" charset="0"/>
                          <a:ea typeface="Calibri" panose="020F0502020204030204" pitchFamily="34" charset="0"/>
                          <a:cs typeface="Times New Roman" panose="02020603050405020304" pitchFamily="18" charset="0"/>
                        </a:rPr>
                        <a:t>Π1. Ενίσχυση της Ανταγωνιστικότητας της Οικονομίας (ΕΤΠΑ)</a:t>
                      </a:r>
                    </a:p>
                    <a:p>
                      <a:pPr algn="just">
                        <a:lnSpc>
                          <a:spcPct val="107000"/>
                        </a:lnSpc>
                        <a:spcAft>
                          <a:spcPts val="0"/>
                        </a:spcAft>
                      </a:pPr>
                      <a:r>
                        <a:rPr lang="el-GR" sz="1200" i="1"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έρευνας</a:t>
                      </a: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καινοτομίας, επιχειρηματικότητας </a:t>
                      </a:r>
                      <a:r>
                        <a:rPr lang="el-GR" sz="1200" i="1"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στο </a:t>
                      </a: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πλαίσιο της έξυπνης εξειδίκευσης, ψηφιακών υποδομών</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413329732"/>
                  </a:ext>
                </a:extLst>
              </a:tr>
              <a:tr h="798367">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ΣΠ.2 Μια πιο πράσινη Ευρώπη</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just" defTabSz="914400" rtl="0" eaLnBrk="1" latinLnBrk="0" hangingPunct="1">
                        <a:lnSpc>
                          <a:spcPct val="107000"/>
                        </a:lnSpc>
                        <a:spcAft>
                          <a:spcPts val="0"/>
                        </a:spcAft>
                      </a:pP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Π2. Περιβάλλον και Ανθεκτικότητα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προστασίας περιβάλλοντος και βιοποικιλότητας, ενεργειακή μετάβαση, εξοικονόμηση ενέργειας, πολιτική προστασία</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862814839"/>
                  </a:ext>
                </a:extLst>
              </a:tr>
              <a:tr h="830262">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3 Μια πιο συνδεδεμένη Ευρώπη μέσω της ενίσχυσης της κινητικότητας</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400" b="1" kern="12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Π3. Βελτίωση </a:t>
                      </a: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μεταφορικών υποδομών και συνδεσιμότητας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Οδικά δίκτυα σύνδεσης με ΤΕΝ-Τ</a:t>
                      </a:r>
                      <a:r>
                        <a:rPr lang="el-GR" sz="1200" i="1"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οδική ασφάλεια</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555180580"/>
                  </a:ext>
                </a:extLst>
              </a:tr>
              <a:tr h="1692481">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4 Μια πιο Κοινωνική Ευρώπη</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07000"/>
                        </a:lnSpc>
                        <a:spcAft>
                          <a:spcPts val="0"/>
                        </a:spcAft>
                      </a:pP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Π4Α. Υποδομές ενίσχυσης της Κοινωνικής Συνοχής για χωρίς αποκλεισμούς ανάπτυξη (ΕΤΠΑ)</a:t>
                      </a:r>
                    </a:p>
                    <a:p>
                      <a:pPr algn="just">
                        <a:lnSpc>
                          <a:spcPct val="107000"/>
                        </a:lnSpc>
                        <a:spcAft>
                          <a:spcPts val="0"/>
                        </a:spcAft>
                      </a:pPr>
                      <a:r>
                        <a:rPr lang="el-GR" sz="1600" dirty="0">
                          <a:effectLst/>
                          <a:latin typeface="Calibri" panose="020F0502020204030204" pitchFamily="34" charset="0"/>
                          <a:ea typeface="Calibri" panose="020F0502020204030204" pitchFamily="34" charset="0"/>
                          <a:cs typeface="Times New Roman" panose="02020603050405020304" pitchFamily="18" charset="0"/>
                        </a:rPr>
                        <a:t> </a:t>
                      </a:r>
                      <a:r>
                        <a:rPr lang="el-GR" sz="1400" b="1" kern="12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Π4Β</a:t>
                      </a: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Δράσεις ενίσχυσης της Κοινωνικής Συνοχής και αντιμετώπισης της φτώχειας (ΕΚΤ+)</a:t>
                      </a:r>
                    </a:p>
                    <a:p>
                      <a:pPr algn="l">
                        <a:lnSpc>
                          <a:spcPct val="107000"/>
                        </a:lnSpc>
                        <a:spcAft>
                          <a:spcPts val="0"/>
                        </a:spcAft>
                      </a:pPr>
                      <a:r>
                        <a:rPr lang="el-GR" sz="1200" dirty="0">
                          <a:effectLst/>
                          <a:latin typeface="Calibri" panose="020F0502020204030204" pitchFamily="34" charset="0"/>
                          <a:ea typeface="Calibri" panose="020F0502020204030204" pitchFamily="34" charset="0"/>
                          <a:cs typeface="Times New Roman" panose="02020603050405020304" pitchFamily="18" charset="0"/>
                        </a:rPr>
                        <a:t> </a:t>
                      </a: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 Βελτίωση της αγοράς εργασίας και ενίσχυση της απασχόλησης, εκπαίδευση και δια-βίου μάθηση, κοινωνική ένταξη, αντιμετώπιση της υλικής στέρησης, κοινωνικές υποδομές, πολιτισμός - τουρισμός</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372042929"/>
                  </a:ext>
                </a:extLst>
              </a:tr>
              <a:tr h="664914">
                <a:tc>
                  <a:txBody>
                    <a:bodyPr/>
                    <a:lstStyle/>
                    <a:p>
                      <a:pPr marL="0" algn="just" defTabSz="914400" rtl="0" eaLnBrk="1" latinLnBrk="0" hangingPunct="1">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5 Μια Ευρώπη κοντά στους πολίτες</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Π5. Ολοκληρωμένες Χωρικές Παρεμβάσεις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Ολοκληρωμένες χωρικές επενδύσεις (ΟΧΕ) σε αστικές (4 πρωτεύουσες) και σε μη αστικές περιοχές</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891727900"/>
                  </a:ext>
                </a:extLst>
              </a:tr>
              <a:tr h="383236">
                <a:tc>
                  <a:txBody>
                    <a:bodyPr/>
                    <a:lstStyle/>
                    <a:p>
                      <a:pPr algn="just">
                        <a:lnSpc>
                          <a:spcPct val="107000"/>
                        </a:lnSpc>
                        <a:spcAft>
                          <a:spcPts val="0"/>
                        </a:spcAft>
                      </a:pPr>
                      <a:r>
                        <a:rPr lang="el-GR" sz="1200" b="1">
                          <a:effectLst/>
                          <a:latin typeface="Calibri" panose="020F0502020204030204" pitchFamily="34" charset="0"/>
                          <a:ea typeface="Calibri" panose="020F0502020204030204" pitchFamily="34" charset="0"/>
                          <a:cs typeface="Times New Roman" panose="02020603050405020304" pitchFamily="18" charset="0"/>
                        </a:rPr>
                        <a:t> </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07000"/>
                        </a:lnSpc>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Π6Α. </a:t>
                      </a:r>
                      <a:r>
                        <a:rPr lang="en-US" sz="1200" b="1" dirty="0" err="1">
                          <a:effectLst/>
                          <a:latin typeface="Calibri" panose="020F0502020204030204" pitchFamily="34" charset="0"/>
                          <a:ea typeface="Calibri" panose="020F0502020204030204" pitchFamily="34" charset="0"/>
                          <a:cs typeface="Times New Roman" panose="02020603050405020304" pitchFamily="18" charset="0"/>
                        </a:rPr>
                        <a:t>Τεχνική</a:t>
                      </a:r>
                      <a:r>
                        <a:rPr lang="en-US" sz="1200" b="1" dirty="0">
                          <a:effectLst/>
                          <a:latin typeface="Calibri" panose="020F0502020204030204" pitchFamily="34" charset="0"/>
                          <a:ea typeface="Calibri" panose="020F0502020204030204" pitchFamily="34" charset="0"/>
                          <a:cs typeface="Times New Roman" panose="02020603050405020304" pitchFamily="18" charset="0"/>
                        </a:rPr>
                        <a:t> </a:t>
                      </a:r>
                      <a:r>
                        <a:rPr lang="en-US" sz="1200" b="1" dirty="0" err="1">
                          <a:effectLst/>
                          <a:latin typeface="Calibri" panose="020F0502020204030204" pitchFamily="34" charset="0"/>
                          <a:ea typeface="Calibri" panose="020F0502020204030204" pitchFamily="34" charset="0"/>
                          <a:cs typeface="Times New Roman" panose="02020603050405020304" pitchFamily="18" charset="0"/>
                        </a:rPr>
                        <a:t>Βοήθει</a:t>
                      </a:r>
                      <a:r>
                        <a:rPr lang="en-US" sz="1200" b="1" dirty="0">
                          <a:effectLst/>
                          <a:latin typeface="Calibri" panose="020F0502020204030204" pitchFamily="34" charset="0"/>
                          <a:ea typeface="Calibri" panose="020F0502020204030204" pitchFamily="34" charset="0"/>
                          <a:cs typeface="Times New Roman" panose="02020603050405020304" pitchFamily="18" charset="0"/>
                        </a:rPr>
                        <a:t>α </a:t>
                      </a:r>
                      <a:r>
                        <a:rPr lang="en-US" sz="1200" b="1" dirty="0" smtClean="0">
                          <a:effectLst/>
                          <a:latin typeface="Calibri" panose="020F0502020204030204" pitchFamily="34" charset="0"/>
                          <a:ea typeface="Calibri" panose="020F0502020204030204" pitchFamily="34" charset="0"/>
                          <a:cs typeface="Times New Roman" panose="02020603050405020304" pitchFamily="18" charset="0"/>
                        </a:rPr>
                        <a:t>ΕΤΠΑ</a:t>
                      </a:r>
                      <a:r>
                        <a:rPr lang="el-GR" sz="1200" b="1" dirty="0" smtClean="0">
                          <a:effectLst/>
                          <a:latin typeface="Calibri" panose="020F0502020204030204" pitchFamily="34" charset="0"/>
                          <a:ea typeface="Calibri" panose="020F0502020204030204" pitchFamily="34" charset="0"/>
                          <a:cs typeface="Times New Roman" panose="02020603050405020304" pitchFamily="18" charset="0"/>
                        </a:rPr>
                        <a:t> / Π6Β. Τεχνική Βοήθεια ΕΚΤ+</a:t>
                      </a:r>
                    </a:p>
                    <a:p>
                      <a:pPr algn="just">
                        <a:lnSpc>
                          <a:spcPct val="107000"/>
                        </a:lnSpc>
                        <a:spcAft>
                          <a:spcPts val="0"/>
                        </a:spcAft>
                      </a:pP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909192500"/>
                  </a:ext>
                </a:extLst>
              </a:tr>
            </a:tbl>
          </a:graphicData>
        </a:graphic>
      </p:graphicFrame>
      <p:sp>
        <p:nvSpPr>
          <p:cNvPr id="2" name="Τίτλος 4">
            <a:extLst>
              <a:ext uri="{FF2B5EF4-FFF2-40B4-BE49-F238E27FC236}">
                <a16:creationId xmlns:a16="http://schemas.microsoft.com/office/drawing/2014/main" id="{F9EC9399-84D4-58FB-7550-392DF05C61D7}"/>
              </a:ext>
            </a:extLst>
          </p:cNvPr>
          <p:cNvSpPr>
            <a:spLocks noGrp="1"/>
          </p:cNvSpPr>
          <p:nvPr>
            <p:ph type="title"/>
          </p:nvPr>
        </p:nvSpPr>
        <p:spPr>
          <a:xfrm>
            <a:off x="680269" y="0"/>
            <a:ext cx="7886700" cy="457191"/>
          </a:xfrm>
        </p:spPr>
        <p:txBody>
          <a:bodyPr>
            <a:noAutofit/>
          </a:bodyPr>
          <a:lstStyle/>
          <a:p>
            <a:pPr algn="ctr"/>
            <a:endParaRPr lang="el-GR" sz="2800" b="1" dirty="0">
              <a:solidFill>
                <a:srgbClr val="0070C0"/>
              </a:solidFill>
            </a:endParaRPr>
          </a:p>
        </p:txBody>
      </p:sp>
    </p:spTree>
    <p:extLst>
      <p:ext uri="{BB962C8B-B14F-4D97-AF65-F5344CB8AC3E}">
        <p14:creationId xmlns:p14="http://schemas.microsoft.com/office/powerpoint/2010/main" val="31603061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5" name="Ορθογώνιο 4">
            <a:extLst>
              <a:ext uri="{FF2B5EF4-FFF2-40B4-BE49-F238E27FC236}">
                <a16:creationId xmlns:a16="http://schemas.microsoft.com/office/drawing/2014/main" id="{19B231C4-B507-25A8-7E8B-08486BEDA12C}"/>
              </a:ext>
            </a:extLst>
          </p:cNvPr>
          <p:cNvSpPr/>
          <p:nvPr/>
        </p:nvSpPr>
        <p:spPr>
          <a:xfrm>
            <a:off x="647564" y="2644170"/>
            <a:ext cx="7848872" cy="1569660"/>
          </a:xfrm>
          <a:prstGeom prst="rect">
            <a:avLst/>
          </a:prstGeom>
        </p:spPr>
        <p:txBody>
          <a:bodyPr wrap="square">
            <a:spAutoFit/>
          </a:bodyPr>
          <a:lstStyle/>
          <a:p>
            <a:pPr algn="ctr"/>
            <a:endParaRPr lang="en-US" sz="3200" b="1" dirty="0"/>
          </a:p>
          <a:p>
            <a:pPr algn="ctr"/>
            <a:r>
              <a:rPr lang="en-US" sz="3200" b="1" dirty="0">
                <a:hlinkClick r:id="rId4"/>
              </a:rPr>
              <a:t>www.thessalia-espa.gr</a:t>
            </a:r>
            <a:endParaRPr lang="el-GR" sz="3200" b="1" dirty="0"/>
          </a:p>
          <a:p>
            <a:pPr algn="ctr"/>
            <a:endParaRPr lang="el-GR" sz="3200" b="1" dirty="0"/>
          </a:p>
        </p:txBody>
      </p:sp>
      <p:pic>
        <p:nvPicPr>
          <p:cNvPr id="3" name="Εικόνα 2">
            <a:extLst>
              <a:ext uri="{FF2B5EF4-FFF2-40B4-BE49-F238E27FC236}">
                <a16:creationId xmlns:a16="http://schemas.microsoft.com/office/drawing/2014/main" id="{4D9BB67E-F49E-EC3C-4E87-C7B8BA3FEC8C}"/>
              </a:ext>
            </a:extLst>
          </p:cNvPr>
          <p:cNvPicPr>
            <a:picLocks noChangeAspect="1"/>
          </p:cNvPicPr>
          <p:nvPr/>
        </p:nvPicPr>
        <p:blipFill>
          <a:blip r:embed="rId5"/>
          <a:stretch>
            <a:fillRect/>
          </a:stretch>
        </p:blipFill>
        <p:spPr>
          <a:xfrm>
            <a:off x="0" y="3696"/>
            <a:ext cx="9144000" cy="1555972"/>
          </a:xfrm>
          <a:prstGeom prst="rect">
            <a:avLst/>
          </a:prstGeom>
        </p:spPr>
      </p:pic>
    </p:spTree>
    <p:extLst>
      <p:ext uri="{BB962C8B-B14F-4D97-AF65-F5344CB8AC3E}">
        <p14:creationId xmlns:p14="http://schemas.microsoft.com/office/powerpoint/2010/main" val="675720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51621"/>
            <a:ext cx="9144000" cy="77428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solidFill>
                  <a:srgbClr val="0070C0"/>
                </a:solidFill>
              </a:rPr>
              <a:t>Περιφερειακό Πρόγραμμα «ΘΕΣΣΑΛΙΑ» 2021-2027</a:t>
            </a:r>
            <a:br>
              <a:rPr lang="el-GR" sz="2800" b="1" dirty="0">
                <a:solidFill>
                  <a:srgbClr val="0070C0"/>
                </a:solidFill>
              </a:rPr>
            </a:br>
            <a:r>
              <a:rPr lang="el-GR" sz="2800" b="1" dirty="0">
                <a:solidFill>
                  <a:srgbClr val="0070C0"/>
                </a:solidFill>
              </a:rPr>
              <a:t>Αρχιτεκτονική Προγράμματος</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pic>
        <p:nvPicPr>
          <p:cNvPr id="5" name="Θέση περιεχομένου 8">
            <a:extLst>
              <a:ext uri="{FF2B5EF4-FFF2-40B4-BE49-F238E27FC236}">
                <a16:creationId xmlns:a16="http://schemas.microsoft.com/office/drawing/2014/main" id="{B0E51FB8-0FF7-711E-2D8B-CDEF4CD891B2}"/>
              </a:ext>
            </a:extLst>
          </p:cNvPr>
          <p:cNvPicPr>
            <a:picLocks noGrp="1" noChangeAspect="1"/>
          </p:cNvPicPr>
          <p:nvPr>
            <p:ph idx="1"/>
          </p:nvPr>
        </p:nvPicPr>
        <p:blipFill>
          <a:blip r:embed="rId4"/>
          <a:stretch>
            <a:fillRect/>
          </a:stretch>
        </p:blipFill>
        <p:spPr>
          <a:xfrm>
            <a:off x="1" y="1398739"/>
            <a:ext cx="9143999" cy="3779840"/>
          </a:xfrm>
          <a:prstGeom prst="rect">
            <a:avLst/>
          </a:prstGeom>
        </p:spPr>
      </p:pic>
    </p:spTree>
    <p:extLst>
      <p:ext uri="{BB962C8B-B14F-4D97-AF65-F5344CB8AC3E}">
        <p14:creationId xmlns:p14="http://schemas.microsoft.com/office/powerpoint/2010/main" val="4168578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blip>
          <a:stretch>
            <a:fillRect/>
          </a:stretch>
        </p:blipFill>
        <p:spPr>
          <a:xfrm>
            <a:off x="0" y="6004486"/>
            <a:ext cx="9144793" cy="853514"/>
          </a:xfrm>
          <a:prstGeom prst="rect">
            <a:avLst/>
          </a:prstGeom>
        </p:spPr>
      </p:pic>
      <p:graphicFrame>
        <p:nvGraphicFramePr>
          <p:cNvPr id="5" name="Γράφημα 4"/>
          <p:cNvGraphicFramePr/>
          <p:nvPr/>
        </p:nvGraphicFramePr>
        <p:xfrm>
          <a:off x="1934845" y="1246187"/>
          <a:ext cx="5274310" cy="4365625"/>
        </p:xfrm>
        <a:graphic>
          <a:graphicData uri="http://schemas.openxmlformats.org/drawingml/2006/chart">
            <c:chart xmlns:c="http://schemas.openxmlformats.org/drawingml/2006/chart" xmlns:r="http://schemas.openxmlformats.org/officeDocument/2006/relationships" r:id="rId3"/>
          </a:graphicData>
        </a:graphic>
      </p:graphicFrame>
      <p:sp>
        <p:nvSpPr>
          <p:cNvPr id="2" name="Τίτλος 1"/>
          <p:cNvSpPr>
            <a:spLocks noGrp="1"/>
          </p:cNvSpPr>
          <p:nvPr>
            <p:ph type="title"/>
          </p:nvPr>
        </p:nvSpPr>
        <p:spPr>
          <a:xfrm>
            <a:off x="318977" y="190731"/>
            <a:ext cx="8569841" cy="1325563"/>
          </a:xfrm>
        </p:spPr>
        <p:txBody>
          <a:bodyPr>
            <a:normAutofit/>
          </a:bodyPr>
          <a:lstStyle/>
          <a:p>
            <a:pPr algn="ctr"/>
            <a:r>
              <a:rPr lang="el-GR" sz="2400" b="1" dirty="0"/>
              <a:t>Κατανομή πόρων του προγράμματος ανά Στόχο Πολιτικής</a:t>
            </a:r>
          </a:p>
        </p:txBody>
      </p:sp>
    </p:spTree>
    <p:extLst>
      <p:ext uri="{BB962C8B-B14F-4D97-AF65-F5344CB8AC3E}">
        <p14:creationId xmlns:p14="http://schemas.microsoft.com/office/powerpoint/2010/main" val="182803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fade">
                                      <p:cBhvr>
                                        <p:cTn id="7" dur="500"/>
                                        <p:tgtEl>
                                          <p:spTgt spid="5">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fade">
                                      <p:cBhvr>
                                        <p:cTn id="12" dur="500"/>
                                        <p:tgtEl>
                                          <p:spTgt spid="5">
                                            <p:graphicEl>
                                              <a:chart seriesIdx="-4" categoryIdx="0" bldStep="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fade">
                                      <p:cBhvr>
                                        <p:cTn id="17" dur="500"/>
                                        <p:tgtEl>
                                          <p:spTgt spid="5">
                                            <p:graphicEl>
                                              <a:chart seriesIdx="-4" categoryIdx="1" bldStep="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fade">
                                      <p:cBhvr>
                                        <p:cTn id="22" dur="500"/>
                                        <p:tgtEl>
                                          <p:spTgt spid="5">
                                            <p:graphicEl>
                                              <a:chart seriesIdx="-4" categoryIdx="2"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fade">
                                      <p:cBhvr>
                                        <p:cTn id="27" dur="500"/>
                                        <p:tgtEl>
                                          <p:spTgt spid="5">
                                            <p:graphicEl>
                                              <a:chart seriesIdx="-4" categoryIdx="3"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graphicEl>
                                              <a:chart seriesIdx="-4" categoryIdx="4" bldStep="category"/>
                                            </p:graphicEl>
                                          </p:spTgt>
                                        </p:tgtEl>
                                        <p:attrNameLst>
                                          <p:attrName>style.visibility</p:attrName>
                                        </p:attrNameLst>
                                      </p:cBhvr>
                                      <p:to>
                                        <p:strVal val="visible"/>
                                      </p:to>
                                    </p:set>
                                    <p:animEffect transition="in" filter="fade">
                                      <p:cBhvr>
                                        <p:cTn id="32" dur="500"/>
                                        <p:tgtEl>
                                          <p:spTgt spid="5">
                                            <p:graphicEl>
                                              <a:chart seriesIdx="-4" categoryIdx="4" bldStep="category"/>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graphicEl>
                                              <a:chart seriesIdx="-4" categoryIdx="5" bldStep="category"/>
                                            </p:graphicEl>
                                          </p:spTgt>
                                        </p:tgtEl>
                                        <p:attrNameLst>
                                          <p:attrName>style.visibility</p:attrName>
                                        </p:attrNameLst>
                                      </p:cBhvr>
                                      <p:to>
                                        <p:strVal val="visible"/>
                                      </p:to>
                                    </p:set>
                                    <p:animEffect transition="in" filter="fade">
                                      <p:cBhvr>
                                        <p:cTn id="37" dur="500"/>
                                        <p:tgtEl>
                                          <p:spTgt spid="5">
                                            <p:graphicEl>
                                              <a:chart seriesIdx="-4" categoryIdx="5" bldStep="category"/>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graphicEl>
                                              <a:chart seriesIdx="-4" categoryIdx="6" bldStep="category"/>
                                            </p:graphicEl>
                                          </p:spTgt>
                                        </p:tgtEl>
                                        <p:attrNameLst>
                                          <p:attrName>style.visibility</p:attrName>
                                        </p:attrNameLst>
                                      </p:cBhvr>
                                      <p:to>
                                        <p:strVal val="visible"/>
                                      </p:to>
                                    </p:set>
                                    <p:animEffect transition="in" filter="fade">
                                      <p:cBhvr>
                                        <p:cTn id="42" dur="500"/>
                                        <p:tgtEl>
                                          <p:spTgt spid="5">
                                            <p:graphicEl>
                                              <a:chart seriesIdx="-4" categoryIdx="6" bldStep="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graphicEl>
                                              <a:chart seriesIdx="-4" categoryIdx="7" bldStep="category"/>
                                            </p:graphicEl>
                                          </p:spTgt>
                                        </p:tgtEl>
                                        <p:attrNameLst>
                                          <p:attrName>style.visibility</p:attrName>
                                        </p:attrNameLst>
                                      </p:cBhvr>
                                      <p:to>
                                        <p:strVal val="visible"/>
                                      </p:to>
                                    </p:set>
                                    <p:animEffect transition="in" filter="fade">
                                      <p:cBhvr>
                                        <p:cTn id="47" dur="500"/>
                                        <p:tgtEl>
                                          <p:spTgt spid="5">
                                            <p:graphicEl>
                                              <a:chart seriesIdx="-4" categoryIdx="7"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smtClean="0"/>
              <a:t>2 ΝΕΑ ΚΡΙΤΗΡΙΑ  </a:t>
            </a:r>
            <a:endParaRPr lang="el-GR" sz="2800" b="1" dirty="0"/>
          </a:p>
        </p:txBody>
      </p:sp>
      <p:sp>
        <p:nvSpPr>
          <p:cNvPr id="9" name="Θέση περιεχομένου 8"/>
          <p:cNvSpPr>
            <a:spLocks noGrp="1"/>
          </p:cNvSpPr>
          <p:nvPr>
            <p:ph idx="1"/>
          </p:nvPr>
        </p:nvSpPr>
        <p:spPr>
          <a:xfrm>
            <a:off x="377455" y="1178094"/>
            <a:ext cx="8766545" cy="4998869"/>
          </a:xfrm>
        </p:spPr>
        <p:txBody>
          <a:bodyPr>
            <a:normAutofit fontScale="77500" lnSpcReduction="20000"/>
          </a:bodyPr>
          <a:lstStyle/>
          <a:p>
            <a:pPr>
              <a:buFont typeface="Wingdings" panose="05000000000000000000" pitchFamily="2" charset="2"/>
              <a:buChar char="ü"/>
            </a:pPr>
            <a:r>
              <a:rPr lang="el-GR" b="1" dirty="0" smtClean="0"/>
              <a:t> </a:t>
            </a:r>
            <a:r>
              <a:rPr lang="el-GR" sz="2400" b="1" dirty="0" smtClean="0">
                <a:solidFill>
                  <a:srgbClr val="FF0000"/>
                </a:solidFill>
              </a:rPr>
              <a:t>Ενίσχυση </a:t>
            </a:r>
            <a:r>
              <a:rPr lang="el-GR" sz="2400" b="1" dirty="0">
                <a:solidFill>
                  <a:srgbClr val="FF0000"/>
                </a:solidFill>
              </a:rPr>
              <a:t>της κλιματικής </a:t>
            </a:r>
            <a:r>
              <a:rPr lang="el-GR" sz="2400" b="1" dirty="0" smtClean="0">
                <a:solidFill>
                  <a:srgbClr val="FF0000"/>
                </a:solidFill>
              </a:rPr>
              <a:t>ανθεκτικότητας: </a:t>
            </a:r>
            <a:r>
              <a:rPr lang="el-GR" sz="2400" dirty="0" smtClean="0"/>
              <a:t>εφαρμογή σε </a:t>
            </a:r>
            <a:r>
              <a:rPr lang="el-GR" sz="2400" dirty="0"/>
              <a:t>έργα υποδομής με αναμενόμενη διάρκεια ζωής </a:t>
            </a:r>
            <a:r>
              <a:rPr lang="el-GR" sz="2400" dirty="0" err="1" smtClean="0"/>
              <a:t>τουλ</a:t>
            </a:r>
            <a:r>
              <a:rPr lang="el-GR" sz="2400" dirty="0" smtClean="0"/>
              <a:t>. </a:t>
            </a:r>
            <a:r>
              <a:rPr lang="el-GR" sz="2400" dirty="0"/>
              <a:t>5 ετών. Εξετάζεται η διασφάλιση της κλιματικής ανθεκτικότητας της προτεινόμενης υποδομής, σύμφωνα με την Ανακοίνωση της Επιτροπής «Τεχνικές κατευθυντήριες οδηγίες σχετικά με την ενίσχυση της ανθεκτικότητας των υποδομών στην κλιματική αλλαγή κατά την περίοδο 2021-2027» (2021/C 373/01</a:t>
            </a:r>
            <a:r>
              <a:rPr lang="el-GR" sz="2400" dirty="0" smtClean="0"/>
              <a:t>). </a:t>
            </a:r>
          </a:p>
          <a:p>
            <a:pPr marL="0" indent="0">
              <a:buNone/>
            </a:pPr>
            <a:r>
              <a:rPr lang="el-GR" sz="1800" b="1" dirty="0"/>
              <a:t> </a:t>
            </a:r>
            <a:r>
              <a:rPr lang="el-GR" sz="1800" b="1" dirty="0" smtClean="0"/>
              <a:t>    </a:t>
            </a:r>
            <a:r>
              <a:rPr lang="el-GR" sz="1800" b="1" i="1" dirty="0">
                <a:solidFill>
                  <a:schemeClr val="accent1">
                    <a:lumMod val="75000"/>
                  </a:schemeClr>
                </a:solidFill>
              </a:rPr>
              <a:t>Δεν αφορά </a:t>
            </a:r>
            <a:r>
              <a:rPr lang="el-GR" sz="1800" i="1" dirty="0">
                <a:solidFill>
                  <a:schemeClr val="accent1">
                    <a:lumMod val="75000"/>
                  </a:schemeClr>
                </a:solidFill>
              </a:rPr>
              <a:t>σε έργα για τα οποία δεν απαιτείται Απόφαση Έγκρισης Περιβαλλοντικών    Όρων   </a:t>
            </a:r>
          </a:p>
          <a:p>
            <a:pPr>
              <a:buFont typeface="Wingdings" panose="05000000000000000000" pitchFamily="2" charset="2"/>
              <a:buChar char="ü"/>
            </a:pPr>
            <a:r>
              <a:rPr lang="el-GR" sz="2400" b="1" dirty="0">
                <a:solidFill>
                  <a:srgbClr val="FF0000"/>
                </a:solidFill>
              </a:rPr>
              <a:t>Χρηματοοικονομική βιωσιμότητα: </a:t>
            </a:r>
            <a:r>
              <a:rPr lang="el-GR" sz="2400" dirty="0"/>
              <a:t>Αφορά </a:t>
            </a:r>
            <a:r>
              <a:rPr lang="el-GR" sz="2400" dirty="0" smtClean="0"/>
              <a:t>επενδύσεις </a:t>
            </a:r>
            <a:r>
              <a:rPr lang="el-GR" sz="2400" dirty="0"/>
              <a:t>σε υποδομές ή παραγωγικές </a:t>
            </a:r>
            <a:r>
              <a:rPr lang="el-GR" sz="2400" dirty="0" smtClean="0"/>
              <a:t>επενδύσεις. Περιλαμβάνει ανάλυση </a:t>
            </a:r>
            <a:r>
              <a:rPr lang="el-GR" sz="2400" dirty="0"/>
              <a:t>των αναγκών χρηματοδότησης </a:t>
            </a:r>
            <a:r>
              <a:rPr lang="el-GR" sz="2400" dirty="0" smtClean="0"/>
              <a:t>τους κατά </a:t>
            </a:r>
            <a:r>
              <a:rPr lang="el-GR" sz="2400" dirty="0"/>
              <a:t>τη διάρκεια των πρώτων </a:t>
            </a:r>
            <a:r>
              <a:rPr lang="el-GR" sz="2400" dirty="0" smtClean="0"/>
              <a:t>δεκαπέντε (15</a:t>
            </a:r>
            <a:r>
              <a:rPr lang="el-GR" sz="2400" dirty="0"/>
              <a:t>) ετών λειτουργίας </a:t>
            </a:r>
            <a:r>
              <a:rPr lang="el-GR" sz="2400" dirty="0" smtClean="0"/>
              <a:t>τους &amp;  </a:t>
            </a:r>
            <a:r>
              <a:rPr lang="el-GR" sz="2400" dirty="0"/>
              <a:t>αποτελεί έναν απλό έλεγχο του βαθμού στον οποίο τα έσοδα της πράξης, εάν υπάρχουν,  καλύπτουν τα λειτουργικά κόστη </a:t>
            </a:r>
            <a:r>
              <a:rPr lang="el-GR" sz="2400" dirty="0" smtClean="0"/>
              <a:t>της.  Εάν οι </a:t>
            </a:r>
            <a:r>
              <a:rPr lang="el-GR" sz="2400" dirty="0"/>
              <a:t>ανάγκες χρηματοδότησης (έσοδα μείον έξοδα) έχουν αρνητικό πρόσημο, αυτό σημαίνει ότι κατά τη διάρκεια της περιόδου λειτουργίας τα κόστη υπερβαίνουν τα έσοδα και θα πρέπει να καλύπτονται με την κατάλληλη χρηματοδότηση, η οποία πρέπει να τεκμηριώνεται</a:t>
            </a:r>
            <a:r>
              <a:rPr lang="el-GR" sz="2400" dirty="0" smtClean="0"/>
              <a:t>. </a:t>
            </a:r>
            <a:r>
              <a:rPr lang="el-GR" sz="2400" dirty="0"/>
              <a:t>							</a:t>
            </a:r>
            <a:endParaRPr lang="el-GR" sz="2400" dirty="0" smtClean="0"/>
          </a:p>
          <a:p>
            <a:pPr marL="0" indent="0">
              <a:buNone/>
            </a:pPr>
            <a:r>
              <a:rPr lang="el-GR" sz="1600" i="1" dirty="0" smtClean="0"/>
              <a:t> </a:t>
            </a:r>
            <a:r>
              <a:rPr lang="el-GR" sz="1800" i="1" dirty="0" smtClean="0">
                <a:solidFill>
                  <a:schemeClr val="accent1">
                    <a:lumMod val="75000"/>
                  </a:schemeClr>
                </a:solidFill>
              </a:rPr>
              <a:t>Καν</a:t>
            </a:r>
            <a:r>
              <a:rPr lang="el-GR" sz="1800" i="1" dirty="0">
                <a:solidFill>
                  <a:schemeClr val="accent1">
                    <a:lumMod val="75000"/>
                  </a:schemeClr>
                </a:solidFill>
              </a:rPr>
              <a:t>. </a:t>
            </a:r>
            <a:r>
              <a:rPr lang="el-GR" sz="1800" i="1" dirty="0">
                <a:solidFill>
                  <a:schemeClr val="accent1">
                    <a:lumMod val="75000"/>
                  </a:schemeClr>
                </a:solidFill>
              </a:rPr>
              <a:t>2021/1060, άρθρο </a:t>
            </a:r>
            <a:r>
              <a:rPr lang="el-GR" sz="1800" i="1" dirty="0">
                <a:solidFill>
                  <a:schemeClr val="accent1">
                    <a:lumMod val="75000"/>
                  </a:schemeClr>
                </a:solidFill>
              </a:rPr>
              <a:t>73 παρ. </a:t>
            </a:r>
            <a:r>
              <a:rPr lang="el-GR" sz="1800" i="1" dirty="0">
                <a:solidFill>
                  <a:schemeClr val="accent1">
                    <a:lumMod val="75000"/>
                  </a:schemeClr>
                </a:solidFill>
              </a:rPr>
              <a:t>2 στοιχείο </a:t>
            </a:r>
            <a:r>
              <a:rPr lang="el-GR" sz="1800" i="1" dirty="0">
                <a:solidFill>
                  <a:schemeClr val="accent1">
                    <a:lumMod val="75000"/>
                  </a:schemeClr>
                </a:solidFill>
              </a:rPr>
              <a:t>δ: κατά </a:t>
            </a:r>
            <a:r>
              <a:rPr lang="el-GR" sz="1800" i="1" dirty="0">
                <a:solidFill>
                  <a:schemeClr val="accent1">
                    <a:lumMod val="75000"/>
                  </a:schemeClr>
                </a:solidFill>
              </a:rPr>
              <a:t>την επιλογή των πράξεων, η διαχειριστική αρχή πρέπει "να επαληθεύει ότι ο </a:t>
            </a:r>
            <a:r>
              <a:rPr lang="el-GR" sz="1800" i="1" dirty="0" smtClean="0">
                <a:solidFill>
                  <a:schemeClr val="accent1">
                    <a:lumMod val="75000"/>
                  </a:schemeClr>
                </a:solidFill>
              </a:rPr>
              <a:t>δικαιούχος </a:t>
            </a:r>
            <a:r>
              <a:rPr lang="el-GR" sz="1800" i="1" dirty="0">
                <a:solidFill>
                  <a:schemeClr val="accent1">
                    <a:lumMod val="75000"/>
                  </a:schemeClr>
                </a:solidFill>
              </a:rPr>
              <a:t>διαθέτει τους απαραίτητους χρηματοδοτικούς πόρους και μηχανισμούς για να καλύψει τα έξοδα λειτουργίας και συντήρησης για πράξεις που περιλαμβάνουν επενδύσεις σε υποδομές ή παραγωγικές επενδύσεις, ώστε να διασφαλίσει την χρηματοοικονομική τους βιωσιμότητα"										</a:t>
            </a:r>
            <a:r>
              <a:rPr lang="el-GR" sz="2400" b="1" dirty="0">
                <a:solidFill>
                  <a:srgbClr val="FF0000"/>
                </a:solidFill>
              </a:rPr>
              <a:t>			</a:t>
            </a:r>
          </a:p>
          <a:p>
            <a:pPr>
              <a:buFont typeface="Wingdings" panose="05000000000000000000" pitchFamily="2" charset="2"/>
              <a:buChar char="ü"/>
            </a:pPr>
            <a:endParaRPr lang="el-GR" sz="2400" b="1" dirty="0">
              <a:solidFill>
                <a:srgbClr val="FF0000"/>
              </a:solidFill>
            </a:endParaRPr>
          </a:p>
          <a:p>
            <a:pPr marL="0" indent="0">
              <a:buNone/>
            </a:pPr>
            <a:endParaRPr lang="el-GR" b="1" dirty="0">
              <a:solidFill>
                <a:srgbClr val="FF0000"/>
              </a:solidFill>
            </a:endParaRPr>
          </a:p>
        </p:txBody>
      </p:sp>
    </p:spTree>
    <p:extLst>
      <p:ext uri="{BB962C8B-B14F-4D97-AF65-F5344CB8AC3E}">
        <p14:creationId xmlns:p14="http://schemas.microsoft.com/office/powerpoint/2010/main" val="169905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smtClean="0"/>
              <a:t>ΒΗΜΑΤΑ ΕΚΔΟΣΗΣ ΠΡΟΣΚΛΗΣΗΣ </a:t>
            </a:r>
            <a:endParaRPr lang="el-GR" sz="2800" b="1" dirty="0"/>
          </a:p>
        </p:txBody>
      </p:sp>
      <p:sp>
        <p:nvSpPr>
          <p:cNvPr id="9" name="Θέση περιεχομένου 8"/>
          <p:cNvSpPr>
            <a:spLocks noGrp="1"/>
          </p:cNvSpPr>
          <p:nvPr>
            <p:ph idx="1"/>
          </p:nvPr>
        </p:nvSpPr>
        <p:spPr>
          <a:xfrm>
            <a:off x="377455" y="1280160"/>
            <a:ext cx="8766545" cy="4896803"/>
          </a:xfrm>
        </p:spPr>
        <p:txBody>
          <a:bodyPr>
            <a:normAutofit/>
          </a:bodyPr>
          <a:lstStyle/>
          <a:p>
            <a:pPr lvl="0">
              <a:buClr>
                <a:srgbClr val="FFC000"/>
              </a:buClr>
              <a:buFont typeface="Wingdings" panose="05000000000000000000" pitchFamily="2" charset="2"/>
              <a:buChar char="ü"/>
            </a:pPr>
            <a:r>
              <a:rPr lang="el-GR" sz="2300" b="1" dirty="0" smtClean="0"/>
              <a:t>Εξειδίκευση δράσης </a:t>
            </a:r>
            <a:r>
              <a:rPr lang="el-GR" sz="2300" dirty="0" smtClean="0"/>
              <a:t>σε συνεργασία με αρμόδιο φορέα Πολιτικής</a:t>
            </a:r>
          </a:p>
          <a:p>
            <a:pPr marL="0" lvl="0" indent="0">
              <a:buClr>
                <a:srgbClr val="FFC000"/>
              </a:buClr>
              <a:buNone/>
            </a:pPr>
            <a:r>
              <a:rPr lang="el-GR" sz="2300" dirty="0" smtClean="0"/>
              <a:t>   (Επιτελική Δομή ΕΣΠΑ ή, ελλείψει αυτής, αρμόδιο Υπουργείο) κ ΠΕΔ    για τις δράσεις που αφορούν σε Δήμους </a:t>
            </a:r>
          </a:p>
          <a:p>
            <a:pPr lvl="0">
              <a:buClr>
                <a:srgbClr val="FFC000"/>
              </a:buClr>
              <a:buFont typeface="Wingdings" panose="05000000000000000000" pitchFamily="2" charset="2"/>
              <a:buChar char="ü"/>
            </a:pPr>
            <a:r>
              <a:rPr lang="el-GR" sz="2300" b="1" dirty="0" smtClean="0"/>
              <a:t>Απόφαση έγκρισης εξειδί</a:t>
            </a:r>
            <a:r>
              <a:rPr lang="el-GR" sz="2300" b="1" dirty="0" smtClean="0"/>
              <a:t>κευσης δράσης </a:t>
            </a:r>
            <a:r>
              <a:rPr lang="el-GR" sz="2300" dirty="0" smtClean="0"/>
              <a:t>του Περιφερειάρχη Θεσσαλίας </a:t>
            </a:r>
            <a:endParaRPr lang="el-GR" sz="2300" dirty="0"/>
          </a:p>
          <a:p>
            <a:pPr lvl="0">
              <a:buClr>
                <a:srgbClr val="FFC000"/>
              </a:buClr>
              <a:buFont typeface="Wingdings" panose="05000000000000000000" pitchFamily="2" charset="2"/>
              <a:buChar char="ü"/>
            </a:pPr>
            <a:r>
              <a:rPr lang="el-GR" sz="2300" b="1" dirty="0" smtClean="0"/>
              <a:t>Γνωμοδότηση Ευρωπαϊκής Επιτροπής </a:t>
            </a:r>
            <a:r>
              <a:rPr lang="el-GR" sz="2300" dirty="0" smtClean="0"/>
              <a:t>επί κριτηρίων επιλογής πράξεων</a:t>
            </a:r>
            <a:endParaRPr lang="el-GR" sz="2300" dirty="0"/>
          </a:p>
          <a:p>
            <a:pPr lvl="0">
              <a:buClr>
                <a:srgbClr val="FFC000"/>
              </a:buClr>
              <a:buFont typeface="Wingdings" panose="05000000000000000000" pitchFamily="2" charset="2"/>
              <a:buChar char="ü"/>
            </a:pPr>
            <a:r>
              <a:rPr lang="el-GR" sz="2300" b="1" dirty="0" smtClean="0"/>
              <a:t>Έγκριση κριτηρίων </a:t>
            </a:r>
            <a:r>
              <a:rPr lang="el-GR" sz="2300" dirty="0" smtClean="0"/>
              <a:t>επιλογής πράξεων από Επιτροπή Παρακολούθησης Προγράμματος</a:t>
            </a:r>
            <a:endParaRPr lang="el-GR" sz="1800" dirty="0"/>
          </a:p>
        </p:txBody>
      </p:sp>
    </p:spTree>
    <p:extLst>
      <p:ext uri="{BB962C8B-B14F-4D97-AF65-F5344CB8AC3E}">
        <p14:creationId xmlns:p14="http://schemas.microsoft.com/office/powerpoint/2010/main" val="2996804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smtClean="0"/>
              <a:t>Στόχευση Προτεραιοτήτων Προγράμματος</a:t>
            </a:r>
            <a:endParaRPr lang="el-GR" sz="2800" b="1" dirty="0"/>
          </a:p>
        </p:txBody>
      </p:sp>
      <p:sp>
        <p:nvSpPr>
          <p:cNvPr id="9" name="Θέση περιεχομένου 8"/>
          <p:cNvSpPr>
            <a:spLocks noGrp="1"/>
          </p:cNvSpPr>
          <p:nvPr>
            <p:ph idx="1"/>
          </p:nvPr>
        </p:nvSpPr>
        <p:spPr>
          <a:xfrm>
            <a:off x="377455" y="1178094"/>
            <a:ext cx="8766545" cy="4998869"/>
          </a:xfrm>
        </p:spPr>
        <p:txBody>
          <a:bodyPr>
            <a:normAutofit/>
          </a:bodyPr>
          <a:lstStyle/>
          <a:p>
            <a:pPr lvl="0">
              <a:buClr>
                <a:srgbClr val="FFC000"/>
              </a:buClr>
              <a:buFont typeface="Wingdings" panose="05000000000000000000" pitchFamily="2" charset="2"/>
              <a:buChar char="ü"/>
            </a:pPr>
            <a:r>
              <a:rPr lang="el-GR" sz="2300" dirty="0" smtClean="0"/>
              <a:t>Η </a:t>
            </a:r>
            <a:r>
              <a:rPr lang="el-GR" sz="2300" dirty="0"/>
              <a:t>ενίσχυση του </a:t>
            </a:r>
            <a:r>
              <a:rPr lang="el-GR" sz="2300" dirty="0" smtClean="0"/>
              <a:t>Θεσσαλικού οικοσυστήματος </a:t>
            </a:r>
            <a:r>
              <a:rPr lang="el-GR" sz="2300" dirty="0"/>
              <a:t>έρευνας &amp; </a:t>
            </a:r>
            <a:r>
              <a:rPr lang="el-GR" sz="2300" dirty="0" smtClean="0"/>
              <a:t>καινοτομίας &amp; η δημιουργία </a:t>
            </a:r>
            <a:r>
              <a:rPr lang="el-GR" sz="2300" dirty="0"/>
              <a:t>συμπράξεων με </a:t>
            </a:r>
            <a:r>
              <a:rPr lang="el-GR" sz="2300" dirty="0" smtClean="0"/>
              <a:t>επιχειρήσεις </a:t>
            </a:r>
            <a:r>
              <a:rPr lang="el-GR" sz="2300" dirty="0"/>
              <a:t>για ανάπτυξη καινοτόμων προϊόντων &amp; υπηρεσιών στις προτεραιότητες της </a:t>
            </a:r>
            <a:r>
              <a:rPr lang="el-GR" sz="2300" dirty="0" smtClean="0"/>
              <a:t>RIS3</a:t>
            </a:r>
            <a:endParaRPr lang="el-GR" sz="2300" dirty="0"/>
          </a:p>
          <a:p>
            <a:pPr lvl="0">
              <a:buClr>
                <a:srgbClr val="FFC000"/>
              </a:buClr>
              <a:buFont typeface="Wingdings" panose="05000000000000000000" pitchFamily="2" charset="2"/>
              <a:buChar char="ü"/>
            </a:pPr>
            <a:r>
              <a:rPr lang="el-GR" sz="2300" dirty="0"/>
              <a:t>Η αξιοποίηση των ψηφιακών τεχνολογιών για </a:t>
            </a:r>
            <a:r>
              <a:rPr lang="el-GR" sz="2300" dirty="0" smtClean="0"/>
              <a:t>την ενίσχυση της </a:t>
            </a:r>
            <a:r>
              <a:rPr lang="el-GR" sz="2300" dirty="0"/>
              <a:t>παραγωγικότητας, της δικτύωσης </a:t>
            </a:r>
            <a:r>
              <a:rPr lang="el-GR" sz="2300" dirty="0" smtClean="0"/>
              <a:t>&amp; της </a:t>
            </a:r>
            <a:r>
              <a:rPr lang="el-GR" sz="2300" dirty="0"/>
              <a:t>ανταγωνιστικότητας</a:t>
            </a:r>
          </a:p>
          <a:p>
            <a:pPr lvl="0">
              <a:buClr>
                <a:srgbClr val="FFC000"/>
              </a:buClr>
              <a:buFont typeface="Wingdings" panose="05000000000000000000" pitchFamily="2" charset="2"/>
              <a:buChar char="ü"/>
            </a:pPr>
            <a:r>
              <a:rPr lang="el-GR" sz="2300" dirty="0"/>
              <a:t>Η δημιουργία λύσεων ψηφιακών εφαρμογών </a:t>
            </a:r>
            <a:r>
              <a:rPr lang="el-GR" sz="2300" dirty="0" smtClean="0"/>
              <a:t>για αναβάθμιση </a:t>
            </a:r>
            <a:r>
              <a:rPr lang="el-GR" sz="2300" dirty="0"/>
              <a:t>της ποιότητας των υπηρεσιών των δημόσιων φορέων </a:t>
            </a:r>
            <a:r>
              <a:rPr lang="el-GR" sz="2300" dirty="0" smtClean="0"/>
              <a:t>προς </a:t>
            </a:r>
            <a:r>
              <a:rPr lang="el-GR" sz="2300" dirty="0"/>
              <a:t>τους πολίτες</a:t>
            </a:r>
          </a:p>
          <a:p>
            <a:pPr lvl="0">
              <a:buClr>
                <a:srgbClr val="FFC000"/>
              </a:buClr>
              <a:buFont typeface="Wingdings" panose="05000000000000000000" pitchFamily="2" charset="2"/>
              <a:buChar char="ü"/>
            </a:pPr>
            <a:r>
              <a:rPr lang="el-GR" sz="2300" dirty="0"/>
              <a:t>Η ενίσχυση της επενδυτικής δραστηριότητας μέσω </a:t>
            </a:r>
            <a:r>
              <a:rPr lang="el-GR" sz="2300" dirty="0" smtClean="0"/>
              <a:t>δημιουργίας </a:t>
            </a:r>
            <a:r>
              <a:rPr lang="el-GR" sz="2300" dirty="0"/>
              <a:t>νέων </a:t>
            </a:r>
            <a:r>
              <a:rPr lang="el-GR" sz="2300" dirty="0" smtClean="0"/>
              <a:t>ΜΜΕ &amp; αναβάθμισης υφιστάμενων </a:t>
            </a:r>
            <a:r>
              <a:rPr lang="el-GR" sz="2300" dirty="0"/>
              <a:t>ΜΜΕ με προτεραιότητα στους κλάδους </a:t>
            </a:r>
            <a:r>
              <a:rPr lang="el-GR" sz="2300" dirty="0" smtClean="0"/>
              <a:t>RIS3</a:t>
            </a:r>
            <a:endParaRPr lang="el-GR" sz="2300" dirty="0"/>
          </a:p>
          <a:p>
            <a:pPr lvl="0">
              <a:buClr>
                <a:srgbClr val="FFC000"/>
              </a:buClr>
              <a:buFont typeface="Wingdings" panose="05000000000000000000" pitchFamily="2" charset="2"/>
              <a:buChar char="ü"/>
            </a:pPr>
            <a:r>
              <a:rPr lang="el-GR" sz="2300" dirty="0"/>
              <a:t>Η ανάπτυξη συνεργατικών επιχειρηματικών  σχημάτων με επικέντρωση στους κλάδους </a:t>
            </a:r>
            <a:r>
              <a:rPr lang="en-US" sz="2300" dirty="0" smtClean="0"/>
              <a:t>RIS</a:t>
            </a:r>
            <a:r>
              <a:rPr lang="el-GR" sz="2300" dirty="0"/>
              <a:t>3. </a:t>
            </a:r>
          </a:p>
          <a:p>
            <a:endParaRPr lang="el-GR" sz="1800" dirty="0"/>
          </a:p>
        </p:txBody>
      </p:sp>
      <p:sp>
        <p:nvSpPr>
          <p:cNvPr id="8" name="Ορθογώνιο 7"/>
          <p:cNvSpPr/>
          <p:nvPr/>
        </p:nvSpPr>
        <p:spPr>
          <a:xfrm>
            <a:off x="377455" y="777984"/>
            <a:ext cx="8389090" cy="446276"/>
          </a:xfrm>
          <a:prstGeom prst="rect">
            <a:avLst/>
          </a:prstGeom>
        </p:spPr>
        <p:txBody>
          <a:bodyPr wrap="square">
            <a:spAutoFit/>
          </a:bodyPr>
          <a:lstStyle/>
          <a:p>
            <a:r>
              <a:rPr lang="el-GR" sz="2300" b="1" dirty="0"/>
              <a:t>Προτεραιότητα 1: </a:t>
            </a:r>
            <a:r>
              <a:rPr lang="el-GR" sz="2200" b="1" dirty="0"/>
              <a:t>Ενίσχυση της Ανταγωνιστικότητας της </a:t>
            </a:r>
            <a:r>
              <a:rPr lang="el-GR" sz="2200" b="1" dirty="0" smtClean="0"/>
              <a:t>Οικονομίας</a:t>
            </a:r>
            <a:endParaRPr lang="el-GR" sz="2200" b="1" dirty="0"/>
          </a:p>
        </p:txBody>
      </p:sp>
    </p:spTree>
    <p:extLst>
      <p:ext uri="{BB962C8B-B14F-4D97-AF65-F5344CB8AC3E}">
        <p14:creationId xmlns:p14="http://schemas.microsoft.com/office/powerpoint/2010/main" val="2987970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378002"/>
            <a:ext cx="8389090" cy="400110"/>
          </a:xfrm>
          <a:prstGeom prst="rect">
            <a:avLst/>
          </a:prstGeom>
        </p:spPr>
        <p:txBody>
          <a:bodyPr wrap="square">
            <a:spAutoFit/>
          </a:bodyPr>
          <a:lstStyle/>
          <a:p>
            <a:r>
              <a:rPr lang="el-GR" sz="2000" b="1" dirty="0" smtClean="0"/>
              <a:t>Ειδικοί Στόχοι Προτεραιότητας 1</a:t>
            </a:r>
            <a:endParaRPr lang="el-GR" sz="2000" b="1" dirty="0"/>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4172955287"/>
              </p:ext>
            </p:extLst>
          </p:nvPr>
        </p:nvGraphicFramePr>
        <p:xfrm>
          <a:off x="55306" y="1313443"/>
          <a:ext cx="9033388" cy="2168979"/>
        </p:xfrm>
        <a:graphic>
          <a:graphicData uri="http://schemas.openxmlformats.org/drawingml/2006/table">
            <a:tbl>
              <a:tblPr firstRow="1" firstCol="1" bandRow="1">
                <a:tableStyleId>{5C22544A-7EE6-4342-B048-85BDC9FD1C3A}</a:tableStyleId>
              </a:tblPr>
              <a:tblGrid>
                <a:gridCol w="1181939">
                  <a:extLst>
                    <a:ext uri="{9D8B030D-6E8A-4147-A177-3AD203B41FA5}">
                      <a16:colId xmlns:a16="http://schemas.microsoft.com/office/drawing/2014/main" val="1030045759"/>
                    </a:ext>
                  </a:extLst>
                </a:gridCol>
                <a:gridCol w="6437344">
                  <a:extLst>
                    <a:ext uri="{9D8B030D-6E8A-4147-A177-3AD203B41FA5}">
                      <a16:colId xmlns:a16="http://schemas.microsoft.com/office/drawing/2014/main" val="4013340764"/>
                    </a:ext>
                  </a:extLst>
                </a:gridCol>
                <a:gridCol w="1414105">
                  <a:extLst>
                    <a:ext uri="{9D8B030D-6E8A-4147-A177-3AD203B41FA5}">
                      <a16:colId xmlns:a16="http://schemas.microsoft.com/office/drawing/2014/main" val="1128475923"/>
                    </a:ext>
                  </a:extLst>
                </a:gridCol>
              </a:tblGrid>
              <a:tr h="510925">
                <a:tc>
                  <a:txBody>
                    <a:bodyPr/>
                    <a:lstStyle/>
                    <a:p>
                      <a:pPr algn="ctr">
                        <a:lnSpc>
                          <a:spcPct val="107000"/>
                        </a:lnSpc>
                        <a:spcAft>
                          <a:spcPts val="0"/>
                        </a:spcAft>
                      </a:pPr>
                      <a:r>
                        <a:rPr lang="el-GR" sz="9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900">
                          <a:effectLst/>
                        </a:rPr>
                        <a:t>ΤΙΤΛΟΣ </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70.336.125</a:t>
                      </a:r>
                    </a:p>
                  </a:txBody>
                  <a:tcPr marL="68580" marR="68580" marT="0" marB="0" anchor="ctr"/>
                </a:tc>
                <a:extLst>
                  <a:ext uri="{0D108BD9-81ED-4DB2-BD59-A6C34878D82A}">
                    <a16:rowId xmlns:a16="http://schemas.microsoft.com/office/drawing/2014/main" val="924662464"/>
                  </a:ext>
                </a:extLst>
              </a:tr>
              <a:tr h="417080">
                <a:tc>
                  <a:txBody>
                    <a:bodyPr/>
                    <a:lstStyle/>
                    <a:p>
                      <a:pPr algn="ctr">
                        <a:lnSpc>
                          <a:spcPct val="107000"/>
                        </a:lnSpc>
                        <a:spcAft>
                          <a:spcPts val="0"/>
                        </a:spcAft>
                      </a:pPr>
                      <a:r>
                        <a:rPr lang="el-GR" sz="900" dirty="0" smtClean="0">
                          <a:effectLst/>
                        </a:rPr>
                        <a:t>1.</a:t>
                      </a:r>
                      <a:r>
                        <a:rPr lang="en-US" sz="900" dirty="0" err="1" smtClean="0">
                          <a:effectLst/>
                        </a:rPr>
                        <a:t>i</a:t>
                      </a:r>
                      <a:r>
                        <a:rPr lang="el-GR" sz="900" dirty="0" smtClean="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&amp; ενίσχυση των ικανοτήτων έρευνας &amp; καινοτομίας &amp; αξιοποίηση των προηγμένων τεχνολογιών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25.500.000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66337960"/>
                  </a:ext>
                </a:extLst>
              </a:tr>
              <a:tr h="495458">
                <a:tc>
                  <a:txBody>
                    <a:bodyPr/>
                    <a:lstStyle/>
                    <a:p>
                      <a:pPr algn="ctr">
                        <a:lnSpc>
                          <a:spcPct val="107000"/>
                        </a:lnSpc>
                        <a:spcAft>
                          <a:spcPts val="0"/>
                        </a:spcAft>
                      </a:pPr>
                      <a:r>
                        <a:rPr lang="el-GR" sz="900" dirty="0" smtClean="0">
                          <a:effectLst/>
                        </a:rPr>
                        <a:t>1.</a:t>
                      </a:r>
                      <a:r>
                        <a:rPr lang="en-US" sz="900" dirty="0" smtClean="0">
                          <a:effectLst/>
                        </a:rPr>
                        <a:t>ii</a:t>
                      </a:r>
                      <a:r>
                        <a:rPr lang="el-GR" sz="900" dirty="0" smtClean="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Αξιοποίηση των οφελών της </a:t>
                      </a:r>
                      <a:r>
                        <a:rPr lang="el-GR" sz="1400" dirty="0" err="1">
                          <a:effectLst/>
                        </a:rPr>
                        <a:t>ψηφιοποίησης</a:t>
                      </a:r>
                      <a:r>
                        <a:rPr lang="el-GR" sz="1400" dirty="0">
                          <a:effectLst/>
                        </a:rPr>
                        <a:t> για τους πολίτες, τις εταιρείες, τους ερευνητικούς οργανισμούς &amp; τις δημόσιες αρχές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52678638"/>
                  </a:ext>
                </a:extLst>
              </a:tr>
              <a:tr h="706031">
                <a:tc>
                  <a:txBody>
                    <a:bodyPr/>
                    <a:lstStyle/>
                    <a:p>
                      <a:pPr algn="ctr">
                        <a:lnSpc>
                          <a:spcPct val="107000"/>
                        </a:lnSpc>
                        <a:spcAft>
                          <a:spcPts val="0"/>
                        </a:spcAft>
                      </a:pPr>
                      <a:r>
                        <a:rPr lang="el-GR" sz="900" dirty="0" smtClean="0">
                          <a:effectLst/>
                        </a:rPr>
                        <a:t>1.</a:t>
                      </a:r>
                      <a:r>
                        <a:rPr lang="en-US" sz="900" dirty="0" smtClean="0">
                          <a:effectLst/>
                        </a:rPr>
                        <a:t>iii</a:t>
                      </a:r>
                      <a:r>
                        <a:rPr lang="el-GR" sz="900" dirty="0" smtClean="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βιώσιμης ανάπτυξης &amp; της ανταγωνιστικότητας των ΜΜΕ &amp; δημιουργία θέσεων εργασίας στις ΜΜΕ, μεταξύ άλλων μέσω παραγωγικών επενδύσεων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37.336.125</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52272550"/>
                  </a:ext>
                </a:extLst>
              </a:tr>
            </a:tbl>
          </a:graphicData>
        </a:graphic>
      </p:graphicFrame>
      <p:graphicFrame>
        <p:nvGraphicFramePr>
          <p:cNvPr id="10" name="Γράφημα 9"/>
          <p:cNvGraphicFramePr/>
          <p:nvPr>
            <p:extLst>
              <p:ext uri="{D42A27DB-BD31-4B8C-83A1-F6EECF244321}">
                <p14:modId xmlns:p14="http://schemas.microsoft.com/office/powerpoint/2010/main" val="3907433922"/>
              </p:ext>
            </p:extLst>
          </p:nvPr>
        </p:nvGraphicFramePr>
        <p:xfrm>
          <a:off x="1879539" y="3482422"/>
          <a:ext cx="5274310" cy="29146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119654"/>
      </p:ext>
    </p:extLst>
  </p:cSld>
  <p:clrMapOvr>
    <a:masterClrMapping/>
  </p:clrMapOvr>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1152</TotalTime>
  <Words>3736</Words>
  <Application>Microsoft Office PowerPoint</Application>
  <PresentationFormat>Προβολή στην οθόνη (4:3)</PresentationFormat>
  <Paragraphs>352</Paragraphs>
  <Slides>30</Slides>
  <Notes>0</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30</vt:i4>
      </vt:variant>
    </vt:vector>
  </HeadingPairs>
  <TitlesOfParts>
    <vt:vector size="37" baseType="lpstr">
      <vt:lpstr>Arial</vt:lpstr>
      <vt:lpstr>Calibri</vt:lpstr>
      <vt:lpstr>Calibri Light</vt:lpstr>
      <vt:lpstr>Century Gothic</vt:lpstr>
      <vt:lpstr>Times New Roman</vt:lpstr>
      <vt:lpstr>Wingdings</vt:lpstr>
      <vt:lpstr>Θέμα του Office</vt:lpstr>
      <vt:lpstr>Παρουσίαση του PowerPoint</vt:lpstr>
      <vt:lpstr>Περιφερειακό Πρόγραμμα «ΘΕΣΣΑΛΙΑ» 2021-2027</vt:lpstr>
      <vt:lpstr>Παρουσίαση του PowerPoint</vt:lpstr>
      <vt:lpstr>Περιφερειακό Πρόγραμμα «ΘΕΣΣΑΛΙΑ» 2021-2027 Αρχιτεκτονική Προγράμματος</vt:lpstr>
      <vt:lpstr>Κατανομή πόρων του προγράμματος ανά Στόχο Πολιτικής</vt:lpstr>
      <vt:lpstr>2 ΝΕΑ ΚΡΙΤΗΡΙΑ  </vt:lpstr>
      <vt:lpstr>ΒΗΜΑΤΑ ΕΚΔΟΣΗΣ ΠΡΟΣΚΛΗΣΗΣ </vt:lpstr>
      <vt:lpstr>Στόχευση Προτεραιοτήτων Προγράμματος</vt:lpstr>
      <vt:lpstr>Παρουσίαση του PowerPoint</vt:lpstr>
      <vt:lpstr>Προτεραιότητα 1: Ενίσχυση της Ανταγωνιστικότητας της Οικονομίας (ΕΤΠΑ) </vt:lpstr>
      <vt:lpstr>Στόχευση Προτεραιοτήτων Προγράμματος</vt:lpstr>
      <vt:lpstr>Στόχευση Προτεραιοτήτων Προγράμματος</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Πρόοδος Προγράμματος έως 02/02/2024</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ΝΑΣΤΟΥ ΑΓΛΑΙΑ</dc:creator>
  <cp:lastModifiedBy>ΓΡΑΒΒΑΝΗ ΠΟΛΥΤΙΜΗ</cp:lastModifiedBy>
  <cp:revision>339</cp:revision>
  <dcterms:created xsi:type="dcterms:W3CDTF">2022-11-10T09:54:54Z</dcterms:created>
  <dcterms:modified xsi:type="dcterms:W3CDTF">2024-02-02T20:35:26Z</dcterms:modified>
</cp:coreProperties>
</file>