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3" r:id="rId2"/>
    <p:sldId id="307" r:id="rId3"/>
    <p:sldId id="295" r:id="rId4"/>
    <p:sldId id="306" r:id="rId5"/>
    <p:sldId id="296" r:id="rId6"/>
    <p:sldId id="297" r:id="rId7"/>
    <p:sldId id="298" r:id="rId8"/>
    <p:sldId id="299" r:id="rId9"/>
    <p:sldId id="308" r:id="rId10"/>
    <p:sldId id="300" r:id="rId11"/>
    <p:sldId id="301" r:id="rId12"/>
    <p:sldId id="302" r:id="rId13"/>
    <p:sldId id="305" r:id="rId14"/>
  </p:sldIdLst>
  <p:sldSz cx="9144000" cy="6858000" type="screen4x3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690688"/>
            <a:ext cx="6455471" cy="1692013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03319"/>
            <a:ext cx="7142671" cy="222365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10.500.000 €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Δυνητικός Δικαιούχος</a:t>
            </a:r>
            <a:r>
              <a:rPr lang="el-G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Υπουργείο Παιδείας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Α΄ τετράμηνο 2024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6DD170-D9EA-4AE3-B8AA-0A96854CD224}"/>
              </a:ext>
            </a:extLst>
          </p:cNvPr>
          <p:cNvSpPr txBox="1"/>
          <p:nvPr/>
        </p:nvSpPr>
        <p:spPr>
          <a:xfrm>
            <a:off x="1509624" y="1780825"/>
            <a:ext cx="574842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Δράση: Ενίσχυση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εκπαιδευτικών υποδομών και εξοπλισμού πρωτοβάθμιας και δευτεροβάθμιας εκπαίδευσης/ </a:t>
            </a:r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Πρόσκληση: Προμήθεια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εξοπλισμού συμπεριλαμβανομένου εξοπλισμού ΤΠΕ και εκπαιδευτικών μέσων για </a:t>
            </a:r>
            <a:r>
              <a:rPr lang="el-GR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ΑμΕΑ</a:t>
            </a:r>
            <a:endParaRPr lang="el-G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Κινητές μονάδες για παροχή υπηρεσιών δημόσιας </a:t>
              </a:r>
              <a:r>
                <a:rPr lang="el-GR" sz="24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υγείας</a:t>
              </a:r>
              <a:endParaRPr lang="el-GR" sz="24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1971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1.000.000 €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5</a:t>
            </a:r>
            <a:r>
              <a:rPr lang="el-GR" sz="2000" b="1" baseline="30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η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Υγειονομική Περιφέρεια.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Έναρξη: </a:t>
            </a:r>
            <a:r>
              <a:rPr lang="el-GR" sz="2000" b="1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Α’ τετράμηνο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 (μεταφερόμενα έργα)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301757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5.100.000 €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ΠΟΛΙΤΙΣΜΟΥ, ΔΗΜΟΙ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ΑΛΟΝΝΗΣΟΥ &amp; ΑΛΜΥΡΟΥ 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 </a:t>
            </a:r>
            <a:r>
              <a:rPr lang="el-GR" sz="2000" b="1" dirty="0" smtClean="0"/>
              <a:t>Α’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31/08/2024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–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Τμηματοποιημένα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έργα ΟΧΕ Πολιτισμού - Τουρισμού, Β.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Σποράδων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6.150.000 €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                                                                 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000" dirty="0" smtClean="0"/>
              <a:t>Έναρξη</a:t>
            </a:r>
            <a:r>
              <a:rPr lang="el-GR" sz="2000" dirty="0"/>
              <a:t>: </a:t>
            </a:r>
            <a:r>
              <a:rPr lang="el-GR" sz="2000" b="1" dirty="0" smtClean="0"/>
              <a:t>Α’</a:t>
            </a:r>
            <a:r>
              <a:rPr lang="el-GR" sz="2000" dirty="0" smtClean="0"/>
              <a:t> </a:t>
            </a:r>
            <a:r>
              <a:rPr lang="el-GR" sz="2000" b="1" dirty="0" smtClean="0"/>
              <a:t>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 smtClean="0"/>
              <a:t>Α’  </a:t>
            </a:r>
            <a:r>
              <a:rPr lang="el-GR" sz="2000" b="1" dirty="0"/>
              <a:t>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εκπαίδευσης /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Πρόσκληση: Ανάπτυξη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προσβάσιμων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υποδομών για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ΑμΕΑ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στα σχολικά κτίρια</a:t>
              </a:r>
              <a:r>
                <a:rPr lang="el-GR" sz="2000" dirty="0">
                  <a:solidFill>
                    <a:schemeClr val="bg1"/>
                  </a:solidFill>
                </a:rPr>
                <a:t>).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2.500.000 €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ΟΤΑ Α΄ βαθμού </a:t>
            </a:r>
            <a:endParaRPr lang="el-G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Α΄ τετράμηνο 2024,</a:t>
            </a:r>
            <a:r>
              <a:rPr lang="el-GR" sz="20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l-G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6805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5"/>
            <a:ext cx="7221281" cy="1062075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3757" y="11947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εκπαίδευσης/ Πρόσκληση: Κτιριακές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υποδομές.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Π/Υ :</a:t>
            </a:r>
            <a:r>
              <a:rPr lang="el-GR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Δικαιούχος: </a:t>
            </a:r>
            <a:r>
              <a:rPr lang="el-GR" b="1" dirty="0"/>
              <a:t>ΟΤΑ Ά βαθμού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Έναρξη: </a:t>
            </a:r>
            <a:r>
              <a:rPr lang="el-GR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Λήξη: </a:t>
            </a:r>
            <a:r>
              <a:rPr lang="el-GR" b="1" dirty="0"/>
              <a:t>Α’ τετράμηνο 2025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A989476-0770-4E70-8D9F-076F767CB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  <a: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l-GR" sz="2400" dirty="0"/>
          </a:p>
        </p:txBody>
      </p:sp>
      <p:sp>
        <p:nvSpPr>
          <p:cNvPr id="5" name="Στρογγυλεμένο ορθογώνιο 5">
            <a:extLst>
              <a:ext uri="{FF2B5EF4-FFF2-40B4-BE49-F238E27FC236}">
                <a16:creationId xmlns:a16="http://schemas.microsoft.com/office/drawing/2014/main" id="{6A7895A8-848A-41F8-822E-426332BBE9AD}"/>
              </a:ext>
            </a:extLst>
          </p:cNvPr>
          <p:cNvSpPr/>
          <p:nvPr/>
        </p:nvSpPr>
        <p:spPr>
          <a:xfrm>
            <a:off x="961359" y="1837055"/>
            <a:ext cx="7221281" cy="106207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13F37-3C0F-4A95-B27D-FF48B1006C72}"/>
              </a:ext>
            </a:extLst>
          </p:cNvPr>
          <p:cNvSpPr txBox="1"/>
          <p:nvPr/>
        </p:nvSpPr>
        <p:spPr>
          <a:xfrm>
            <a:off x="1794510" y="2044926"/>
            <a:ext cx="61264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 εκπαιδευτικού εξοπλισμού τριτοβάθμιας </a:t>
            </a:r>
            <a:r>
              <a:rPr lang="el-GR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εκπαίδευσης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11" name="Θέση περιεχομένου 7">
            <a:extLst>
              <a:ext uri="{FF2B5EF4-FFF2-40B4-BE49-F238E27FC236}">
                <a16:creationId xmlns:a16="http://schemas.microsoft.com/office/drawing/2014/main" id="{D2DA061A-3660-4E9D-A07A-22138D38C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Δικαιούχος: </a:t>
            </a:r>
            <a:r>
              <a:rPr lang="el-GR" sz="2400" b="1" dirty="0"/>
              <a:t>Πανεπιστήμιο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</a:t>
            </a:r>
            <a:r>
              <a:rPr lang="el-GR" sz="24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01/07/2024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933149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9954"/>
              <a:ext cx="5411170" cy="10670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Δημιουργία / αναβάθμιση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και εξοπλισμός κοινωνικών </a:t>
              </a: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υποδομών: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"Κέντρο Κοινωνικών Δραστηριοτήτων Καρδίτσας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έργο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628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1.400.000 €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Δικαιούχος: </a:t>
            </a:r>
            <a:r>
              <a:rPr lang="el-GR" sz="2400" b="1" dirty="0"/>
              <a:t>Περιφέρεια Θεσσαλίας </a:t>
            </a:r>
            <a:r>
              <a:rPr lang="el-GR" sz="2400" i="1" dirty="0" smtClean="0"/>
              <a:t>(Κύριος έργου </a:t>
            </a:r>
            <a:r>
              <a:rPr lang="el-GR" sz="2400" i="1" dirty="0"/>
              <a:t>ΙΜ </a:t>
            </a:r>
            <a:r>
              <a:rPr lang="el-GR" sz="2400" i="1" dirty="0" err="1"/>
              <a:t>Θεσσαλιώτιδος</a:t>
            </a:r>
            <a:r>
              <a:rPr lang="el-GR" sz="2400" i="1" dirty="0"/>
              <a:t> και </a:t>
            </a:r>
            <a:r>
              <a:rPr lang="el-GR" sz="2400" i="1" dirty="0" err="1"/>
              <a:t>Φαναριοφερσάλων</a:t>
            </a:r>
            <a:r>
              <a:rPr lang="el-GR" sz="2400" i="1" dirty="0"/>
              <a:t>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΄Β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΄Β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Παρεμβάσεις Ολοκληρωμένων Τοπικών Σχεδίων Δράσης για την ένταξη των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Ρομά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σε τοπικό επίπεδο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9685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3.000.000 €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Δικαιούχοι </a:t>
            </a:r>
            <a:r>
              <a:rPr lang="el-GR" sz="2000" dirty="0"/>
              <a:t>: </a:t>
            </a:r>
            <a:r>
              <a:rPr lang="el-GR" sz="2000" b="1" dirty="0"/>
              <a:t>Δήμοι με οικισμούς ΡΟΜΑ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Ά τετράμηνο 2025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444041" cy="1450694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209494"/>
              <a:ext cx="5411170" cy="5917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70000"/>
                </a:lnSpc>
                <a:spcBef>
                  <a:spcPts val="0"/>
                </a:spcBef>
                <a:buNone/>
              </a:pPr>
              <a:endParaRPr lang="el-GR" sz="2000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338270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11.500.000 €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5</a:t>
            </a:r>
            <a:r>
              <a:rPr lang="el-GR" sz="2000" b="1" baseline="30000" dirty="0"/>
              <a:t>η</a:t>
            </a:r>
            <a:r>
              <a:rPr lang="el-GR" sz="2000" b="1" dirty="0"/>
              <a:t> Υγειονομική Περιφέρεια</a:t>
            </a:r>
            <a:r>
              <a:rPr lang="el-GR" sz="2000" b="1" dirty="0" smtClean="0"/>
              <a:t>, Νοσοκομεία Εποπτευόμενοι </a:t>
            </a:r>
            <a:r>
              <a:rPr lang="el-GR" sz="2000" b="1" dirty="0"/>
              <a:t>φορείς του Υπουργείου Υγείας , ΕΚΑΒ.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0F1027-7321-4FC3-B11A-1EBE93D5F31F}"/>
              </a:ext>
            </a:extLst>
          </p:cNvPr>
          <p:cNvSpPr txBox="1"/>
          <p:nvPr/>
        </p:nvSpPr>
        <p:spPr>
          <a:xfrm>
            <a:off x="1977390" y="1777864"/>
            <a:ext cx="4572000" cy="974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Υποδομές και εξοπλισμοί Πρωτοβάθμιας Φροντίδας Υγείας – (ΝΕΑ ΕΡΓΑ) </a:t>
            </a: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80685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Υποδομές και εξοπλισμοί στον τομέα της υγείας – Δευτεροβάθμια και Τριτοβάθμια Φροντίδα Υγείας: Προσθήκη κτιρίου Ν2 στο Γενικό Νοσοκομείο Λάρισας (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Κουτλιμπάνειο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Τριανταφύλλειο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)»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7686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14.000.000 €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30/04/2024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Υποβλήθηκε το εν λόγω έργο και είναι στη φάση της αξιολόγησης.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257695" y="1105593"/>
            <a:ext cx="8697577" cy="498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188727" y="216132"/>
            <a:ext cx="8614451" cy="10802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4Α:Υποδομές </a:t>
            </a: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ενίσχυσης της Κοινωνικής Συνοχής για χωρίς αποκλεισμούς ανάπτυξη (ΕΤΠΑ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/ 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Ισχύουσα Χαρτογράφηση Α’ </a:t>
            </a:r>
            <a:r>
              <a:rPr lang="el-GR" sz="2000" b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θμιας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Φροντίδας Υγείας </a:t>
            </a:r>
            <a:endParaRPr lang="el-GR" sz="20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123147"/>
              </p:ext>
            </p:extLst>
          </p:nvPr>
        </p:nvGraphicFramePr>
        <p:xfrm>
          <a:off x="257696" y="1512558"/>
          <a:ext cx="8296101" cy="4599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01542">
                  <a:extLst>
                    <a:ext uri="{9D8B030D-6E8A-4147-A177-3AD203B41FA5}">
                      <a16:colId xmlns:a16="http://schemas.microsoft.com/office/drawing/2014/main" val="1856228604"/>
                    </a:ext>
                  </a:extLst>
                </a:gridCol>
                <a:gridCol w="1180407">
                  <a:extLst>
                    <a:ext uri="{9D8B030D-6E8A-4147-A177-3AD203B41FA5}">
                      <a16:colId xmlns:a16="http://schemas.microsoft.com/office/drawing/2014/main" val="4228271227"/>
                    </a:ext>
                  </a:extLst>
                </a:gridCol>
                <a:gridCol w="1014152">
                  <a:extLst>
                    <a:ext uri="{9D8B030D-6E8A-4147-A177-3AD203B41FA5}">
                      <a16:colId xmlns:a16="http://schemas.microsoft.com/office/drawing/2014/main" val="1746463297"/>
                    </a:ext>
                  </a:extLst>
                </a:gridCol>
              </a:tblGrid>
              <a:tr h="343225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υποδομών φορέων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3.300.000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246161"/>
                  </a:ext>
                </a:extLst>
              </a:tr>
              <a:tr h="36986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Ανακαίνιση εργαστηρίων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Λάρισας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46080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κτηριακών και Η/Μ υποδομών κέντρων Ψυχικής Υγείας Περιφέρειας Θεσσαλίας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- Νοσοκομεία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04532"/>
                  </a:ext>
                </a:extLst>
              </a:tr>
              <a:tr h="2534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Ανέγερση κτηριακών εγκαταστάσεων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2.000.000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561617"/>
                  </a:ext>
                </a:extLst>
              </a:tr>
              <a:tr h="71821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Υλοποίηση 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κεντρικής λύσης για την ηλεκτρονική διακίνηση και αποθήκευση ακτινογραφιών, μετρήσεων ωστικής πυκνότητας και μαστογραφιών με υποστήριξη ηλεκτρονικής γνωμάτευσης στους φορείς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550908"/>
                  </a:ext>
                </a:extLst>
              </a:tr>
              <a:tr h="39856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στα ΚΥ και μονάδες ΠΦΥ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1.345.000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163913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κινητού εξοπλισμού για τις ανάγκες ΠΦΥ της 5</a:t>
                      </a:r>
                      <a:r>
                        <a:rPr lang="el-GR" sz="1400" b="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ΥΠΕ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611028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για το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420238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 αξονικού τομογράφου και  ψηφιακού αγγειογράφου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ΠΓΝ 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ΛΑΡΙΣΑΣ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1.950.000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805694"/>
                  </a:ext>
                </a:extLst>
              </a:tr>
              <a:tr h="5339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ακτινολογικού εξοπλισμού, εξοπλισμού εξωτερικών ιατρείων και λοιπού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ΒΟΛΟΥ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2.944.150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384614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Εκσυγχρονισμός ψηφιακού εξοπλισμού, μαγνητικού τομογράφου και προμήθεια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ΚΑΡΔΙΤΣΑΣ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1.000.000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735779"/>
                  </a:ext>
                </a:extLst>
              </a:tr>
              <a:tr h="37930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Συνολικός 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Προϋπολογισμός</a:t>
                      </a:r>
                      <a:endParaRPr lang="el-GR" sz="18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15.689.150</a:t>
                      </a:r>
                    </a:p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636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809572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</TotalTime>
  <Words>725</Words>
  <Application>Microsoft Office PowerPoint</Application>
  <PresentationFormat>Προβολή στην οθόνη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Tahoma</vt:lpstr>
      <vt:lpstr>Wingdings</vt:lpstr>
      <vt:lpstr>Θέμα του Office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 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Παρουσίαση του PowerPoint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ΓΡΑΒΒΑΝΗ ΠΟΛΥΤΙΜΗ</cp:lastModifiedBy>
  <cp:revision>73</cp:revision>
  <cp:lastPrinted>2024-02-02T09:46:06Z</cp:lastPrinted>
  <dcterms:created xsi:type="dcterms:W3CDTF">2022-11-10T09:54:54Z</dcterms:created>
  <dcterms:modified xsi:type="dcterms:W3CDTF">2024-02-02T14:38:56Z</dcterms:modified>
</cp:coreProperties>
</file>