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9" r:id="rId3"/>
    <p:sldId id="304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__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ΕΚΤ+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Σειρά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ΚΑΤΑΝΟΜΗ ΕΚΤ+</c:v>
                </c:pt>
                <c:pt idx="1">
                  <c:v>ΣΥΝΟΛΟ ΠΡΟΣΚΛΗΣΕΩΝ 2023</c:v>
                </c:pt>
                <c:pt idx="2">
                  <c:v>ΣΥΝΟΛΟ ΕΝΤΑΞΕΩΝ</c:v>
                </c:pt>
                <c:pt idx="3">
                  <c:v>ΠΡΟΒΛΕΨΕΙΣ ΠΡΟΣΚΛΗΣΕΩΝ 2024</c:v>
                </c:pt>
              </c:strCache>
            </c:strRef>
          </c:cat>
          <c:val>
            <c:numRef>
              <c:f>Φύλλο1!$B$2:$B$5</c:f>
              <c:numCache>
                <c:formatCode>#,##0</c:formatCode>
                <c:ptCount val="4"/>
                <c:pt idx="0">
                  <c:v>140522500</c:v>
                </c:pt>
                <c:pt idx="1">
                  <c:v>59991668</c:v>
                </c:pt>
                <c:pt idx="2">
                  <c:v>59366129</c:v>
                </c:pt>
                <c:pt idx="3">
                  <c:v>37440000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7B-4764-BDEB-B04A9FD8F3B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39123920"/>
        <c:axId val="1639124336"/>
      </c:barChart>
      <c:catAx>
        <c:axId val="163912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39124336"/>
        <c:crosses val="autoZero"/>
        <c:auto val="1"/>
        <c:lblAlgn val="ctr"/>
        <c:lblOffset val="100"/>
        <c:noMultiLvlLbl val="0"/>
      </c:catAx>
      <c:valAx>
        <c:axId val="16391243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163912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5/2/2024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105510" y="3762580"/>
            <a:ext cx="3338423" cy="1128597"/>
          </a:xfrm>
          <a:noFill/>
        </p:spPr>
        <p:txBody>
          <a:bodyPr>
            <a:normAutofit/>
          </a:bodyPr>
          <a:lstStyle/>
          <a:p>
            <a:r>
              <a:rPr lang="el-GR" sz="1600" b="1" dirty="0"/>
              <a:t>ΠΡΟΓΡΑΜΜΑ </a:t>
            </a:r>
          </a:p>
          <a:p>
            <a:r>
              <a:rPr lang="el-GR" sz="1600" b="1" dirty="0"/>
              <a:t> «ΘΕΣΣΑΛΙΑ» 2021-2027</a:t>
            </a:r>
          </a:p>
          <a:p>
            <a:r>
              <a:rPr lang="el-GR" sz="1600" b="1" dirty="0">
                <a:solidFill>
                  <a:schemeClr val="accent4"/>
                </a:solidFill>
              </a:rPr>
              <a:t>ΕΚΤ+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2708694" y="3132152"/>
            <a:ext cx="4037163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Ολοκληρωμένες δράσεις κοινωνικής ένταξης Υπηκόων τρίτων χωρών για διευκόλυνση πρόσβασης στην αγορά εργασίας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3.500.000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Δικαιούχοι: </a:t>
            </a:r>
            <a:r>
              <a:rPr lang="el-GR" sz="1400" b="1" dirty="0"/>
              <a:t>Ειδική Υπηρεσία Συντονισμού &amp; Διαχείρισης Προγραμμάτων Μετανάστευσης &amp; Εσωτερικών Υποθέσεων </a:t>
            </a:r>
            <a:endParaRPr lang="el-GR" sz="1400" b="1" dirty="0" smtClean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Οι υπήκοοι τρίτων χωρών περιλαμβανομένων προσφύγων και μεταναστών (δικαιούχοι διεθνούς προστασίας</a:t>
            </a:r>
            <a:r>
              <a:rPr lang="el-GR" sz="1400" dirty="0" smtClean="0"/>
              <a:t>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Έναρξη</a:t>
            </a:r>
            <a:r>
              <a:rPr lang="el-GR" sz="1400" dirty="0"/>
              <a:t>: </a:t>
            </a:r>
            <a:r>
              <a:rPr lang="el-GR" sz="1400" b="1" dirty="0" smtClean="0"/>
              <a:t>β’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γ’ </a:t>
            </a:r>
            <a:r>
              <a:rPr lang="el-GR" sz="1400" dirty="0"/>
              <a:t>τετράμηνο </a:t>
            </a:r>
            <a:r>
              <a:rPr lang="el-GR" sz="1400" dirty="0" smtClean="0"/>
              <a:t>2024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Ενίσχυση Υπηρεσιών  Πρωτοβάθμιας Φροντίδας Υγείας – Κινητές Ομάδες Υγείας (ΚΟΜΥ) 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3.500.000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Δικαιούχοι: </a:t>
            </a:r>
            <a:r>
              <a:rPr lang="el-GR" sz="1400" b="1" dirty="0"/>
              <a:t>Επιτελική Δομή ΕΣΠΑ Υπουργείου </a:t>
            </a:r>
            <a:r>
              <a:rPr lang="el-GR" sz="1400" b="1" dirty="0" smtClean="0"/>
              <a:t>Υγείας, 5η ΥΠΕ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Κάτοικοι των πιο απομακρυσμένων – μειονεκτικών περιοχών της Θεσσαλίας </a:t>
            </a:r>
            <a:endParaRPr lang="el-GR" sz="1400" dirty="0" smtClean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Έναρξη</a:t>
            </a:r>
            <a:r>
              <a:rPr lang="el-GR" sz="1400" dirty="0"/>
              <a:t>: </a:t>
            </a:r>
            <a:r>
              <a:rPr lang="el-GR" sz="1400" b="1" dirty="0" smtClean="0"/>
              <a:t>α’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γ’ </a:t>
            </a:r>
            <a:r>
              <a:rPr lang="el-GR" sz="1400" dirty="0"/>
              <a:t>τετράμηνο </a:t>
            </a:r>
            <a:r>
              <a:rPr lang="el-GR" sz="1400" dirty="0" smtClean="0"/>
              <a:t>2024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Ενίσχυση Υπηρεσιών  Πρωτοβάθμιας Φροντίδας Υγείας – ΤΟΜΥ (ΝΕΕΣ δομές)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1.400.000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Δικαιούχοι: </a:t>
            </a:r>
            <a:r>
              <a:rPr lang="el-GR" sz="1400" b="1" dirty="0"/>
              <a:t> Επιτελική Δομή ΕΣΠΑ Υπουργείου Υγείας </a:t>
            </a:r>
            <a:endParaRPr lang="el-GR" sz="1400" b="1" dirty="0" smtClean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Ευάλωτες ομάδες πληθυσμού και γενικός </a:t>
            </a:r>
            <a:r>
              <a:rPr lang="el-GR" sz="1400" dirty="0" smtClean="0"/>
              <a:t>πληθυσμός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Έναρξη</a:t>
            </a:r>
            <a:r>
              <a:rPr lang="el-GR" sz="1400" dirty="0"/>
              <a:t>: </a:t>
            </a:r>
            <a:r>
              <a:rPr lang="el-GR" sz="1400" b="1" dirty="0" smtClean="0"/>
              <a:t>α’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α’ </a:t>
            </a:r>
            <a:r>
              <a:rPr lang="el-GR" sz="1400" dirty="0"/>
              <a:t>τετράμηνο </a:t>
            </a:r>
            <a:r>
              <a:rPr lang="el-GR" sz="1400" dirty="0" smtClean="0"/>
              <a:t>2024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Ενίσχυση υπηρεσιών ψυχικής υγείας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8.000.000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Δικαιούχοι: </a:t>
            </a:r>
            <a:r>
              <a:rPr lang="el-GR" sz="1400" b="1" dirty="0"/>
              <a:t>  Επιτελική Δομή ΕΣΠΑ Υπουργείου Υγείας, 5η ΥΠΕ, Νοσοκομεία Περιφέρειας Θεσσαλίας </a:t>
            </a:r>
            <a:endParaRPr lang="el-GR" sz="1400" b="1" dirty="0" smtClean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</a:t>
            </a:r>
            <a:r>
              <a:rPr lang="el-GR" sz="1400" dirty="0" smtClean="0"/>
              <a:t>- </a:t>
            </a:r>
            <a:r>
              <a:rPr lang="el-GR" sz="1400" dirty="0"/>
              <a:t>Παιδιά/Έφηβοι λήπτες υπηρεσιών ψυχικής υγείας - Άτομα τρίτης ηλικίας με ψυχικές διαταραχές και άτομα σε κίνδυνο άνοιας - Ενήλικοι λήπτες υπηρεσιών ψυχικής υγείας - </a:t>
            </a:r>
            <a:endParaRPr lang="el-GR" sz="1400" dirty="0" smtClean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Έναρξη</a:t>
            </a:r>
            <a:r>
              <a:rPr lang="el-GR" sz="1400" dirty="0"/>
              <a:t>: </a:t>
            </a:r>
            <a:r>
              <a:rPr lang="el-GR" sz="1400" b="1" dirty="0" smtClean="0"/>
              <a:t>α’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γ</a:t>
            </a:r>
            <a:r>
              <a:rPr lang="el-GR" sz="1400" dirty="0" smtClean="0"/>
              <a:t>’ </a:t>
            </a:r>
            <a:r>
              <a:rPr lang="el-GR" sz="1400" dirty="0"/>
              <a:t>τετράμηνο </a:t>
            </a:r>
            <a:r>
              <a:rPr lang="el-GR" sz="1400" dirty="0" smtClean="0"/>
              <a:t>2024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7087931" cy="170273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394335" y="995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Προώθηση και υποστήριξη παιδιών για την ένταξή τους στην προσχολική εκπαίδευση καθώς και για τη πρόσβαση παιδιών σχολικής ηλικίας, εφήβων και ατόμων με αναπηρία, σε υπηρεσίες δημιουργικής απασχόλησης(νέα "εναρμόνιση" 2024-2025)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17984"/>
            <a:ext cx="7221281" cy="273823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7.300.000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Δικαιούχοι: </a:t>
            </a:r>
            <a:r>
              <a:rPr lang="el-GR" sz="1400" b="1" dirty="0"/>
              <a:t>  </a:t>
            </a:r>
            <a:r>
              <a:rPr lang="el-GR" sz="1400" b="1" dirty="0" smtClean="0"/>
              <a:t>ΕΕΤΑΑ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'Ωφελούμενα παιδιά &amp; έφηβοι</a:t>
            </a:r>
            <a:endParaRPr lang="el-GR" sz="1400" dirty="0" smtClean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Έναρξη</a:t>
            </a:r>
            <a:r>
              <a:rPr lang="el-GR" sz="1400" dirty="0"/>
              <a:t>: </a:t>
            </a:r>
            <a:r>
              <a:rPr lang="el-GR" sz="1400" b="1" dirty="0" smtClean="0"/>
              <a:t>β’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β’ </a:t>
            </a:r>
            <a:r>
              <a:rPr lang="el-GR" sz="1400" dirty="0"/>
              <a:t>τετράμηνο </a:t>
            </a:r>
            <a:r>
              <a:rPr lang="el-GR" sz="1400" dirty="0" smtClean="0"/>
              <a:t>2024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09460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ευχαριστούμε</a:t>
            </a:r>
            <a:endParaRPr lang="el-GR" sz="3600" dirty="0"/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491705" y="1590633"/>
            <a:ext cx="7798280" cy="367290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l-GR" sz="7400" dirty="0">
                <a:solidFill>
                  <a:srgbClr val="FF0000"/>
                </a:solidFill>
              </a:rPr>
              <a:t>Μέσω της Προτεραιότητας επιδιώκεται: </a:t>
            </a:r>
          </a:p>
          <a:p>
            <a:pPr marL="0" indent="0">
              <a:buNone/>
            </a:pPr>
            <a:endParaRPr lang="el-GR" sz="7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</a:t>
            </a:r>
            <a:r>
              <a:rPr lang="el-GR" sz="7400" b="1" dirty="0" smtClean="0"/>
              <a:t>νεργή </a:t>
            </a:r>
            <a:r>
              <a:rPr lang="el-GR" sz="7400" b="1" dirty="0"/>
              <a:t>ένταξη </a:t>
            </a:r>
            <a:r>
              <a:rPr lang="el-GR" sz="7400" dirty="0"/>
              <a:t>στην αγορά εργασίας και </a:t>
            </a:r>
            <a:r>
              <a:rPr lang="el-GR" sz="7400" dirty="0" smtClean="0"/>
              <a:t>προαγωγή </a:t>
            </a:r>
            <a:r>
              <a:rPr lang="el-GR" sz="7400" dirty="0"/>
              <a:t>της κοινωνικής επιχειρηματικότητας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</a:t>
            </a:r>
            <a:r>
              <a:rPr lang="el-GR" sz="7400" b="1" dirty="0" smtClean="0"/>
              <a:t>νίσχυση </a:t>
            </a:r>
            <a:r>
              <a:rPr lang="el-GR" sz="7400" b="1" dirty="0"/>
              <a:t>της ισότιμης συμμετοχής των γυναικών </a:t>
            </a:r>
            <a:r>
              <a:rPr lang="el-GR" sz="7400" dirty="0"/>
              <a:t>που ανήκουν σε ευπαθείς ομάδες στην αγορά </a:t>
            </a:r>
            <a:r>
              <a:rPr lang="el-GR" sz="7400" dirty="0" smtClean="0"/>
              <a:t>εργασίας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 smtClean="0"/>
              <a:t>Ενεργητική ένταξη</a:t>
            </a:r>
            <a:r>
              <a:rPr lang="el-GR" sz="7400" dirty="0" smtClean="0"/>
              <a:t>, προώθηση </a:t>
            </a:r>
            <a:r>
              <a:rPr lang="el-GR" sz="7400" dirty="0"/>
              <a:t>των ίσων </a:t>
            </a:r>
            <a:r>
              <a:rPr lang="el-GR" sz="7400" dirty="0" smtClean="0"/>
              <a:t>ευκαιριών, απαγόρευση των </a:t>
            </a:r>
            <a:r>
              <a:rPr lang="el-GR" sz="7400" dirty="0"/>
              <a:t>διακρίσεων </a:t>
            </a:r>
            <a:r>
              <a:rPr lang="el-GR" sz="7400" dirty="0" smtClean="0"/>
              <a:t>ειδικότερα </a:t>
            </a:r>
            <a:r>
              <a:rPr lang="el-GR" sz="7400" dirty="0"/>
              <a:t>των </a:t>
            </a:r>
            <a:r>
              <a:rPr lang="el-GR" sz="7400" dirty="0" err="1"/>
              <a:t>μειονεκτουσών</a:t>
            </a:r>
            <a:r>
              <a:rPr lang="el-GR" sz="7400" dirty="0"/>
              <a:t> </a:t>
            </a:r>
            <a:r>
              <a:rPr lang="el-GR" sz="7400" dirty="0" smtClean="0"/>
              <a:t>ομάδων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 smtClean="0"/>
              <a:t>Κοινωνικοοικονομική ένταξη </a:t>
            </a:r>
            <a:r>
              <a:rPr lang="el-GR" sz="7400" b="1" dirty="0"/>
              <a:t>υπηκόων τρίτων χωρών</a:t>
            </a:r>
            <a:r>
              <a:rPr lang="el-GR" sz="7400" dirty="0" smtClean="0"/>
              <a:t>, </a:t>
            </a:r>
            <a:r>
              <a:rPr lang="el-GR" sz="7400" b="1" dirty="0" smtClean="0"/>
              <a:t>περιθωριοποιημένων κοινοτήτων </a:t>
            </a:r>
            <a:r>
              <a:rPr lang="el-GR" sz="7400" dirty="0" smtClean="0"/>
              <a:t>(μετανάστες, ΡΟΜΑ)</a:t>
            </a:r>
            <a:endParaRPr lang="el-GR" sz="7400" dirty="0"/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 smtClean="0"/>
              <a:t>Ισότιμη πρόσβαση σε υπηρεσίες </a:t>
            </a:r>
            <a:r>
              <a:rPr lang="el-GR" sz="7400" b="1" dirty="0" smtClean="0"/>
              <a:t>κοινωνικής προστασίας, υγειονομικής περίθαλψης </a:t>
            </a:r>
            <a:r>
              <a:rPr lang="el-GR" sz="7400" dirty="0" smtClean="0"/>
              <a:t>(Κέντρα Κοινότητας, ΚΗΦΗ, ΚΔΗΦ, ΣΥΔ, δομές κακοποιημένων γυναικών, κ.α.)</a:t>
            </a:r>
            <a:endParaRPr lang="el-GR" sz="7400" dirty="0"/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 smtClean="0"/>
              <a:t>Κοινωνική ένταξη ατόμων σε κίνδυνο φτώχειας ή κοινωνικού αποκλεισμού (δομές αστέγων, κέντρα ημέρας, κ.α.)</a:t>
            </a:r>
            <a:endParaRPr lang="el-GR" sz="7400" dirty="0"/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7400" dirty="0"/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1400" dirty="0"/>
          </a:p>
        </p:txBody>
      </p:sp>
      <p:sp>
        <p:nvSpPr>
          <p:cNvPr id="8" name="Ορθογώνιο 7"/>
          <p:cNvSpPr/>
          <p:nvPr/>
        </p:nvSpPr>
        <p:spPr>
          <a:xfrm>
            <a:off x="188727" y="441374"/>
            <a:ext cx="87665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b="1" dirty="0"/>
              <a:t>Προτεραιότητα 4Β: </a:t>
            </a:r>
            <a:r>
              <a:rPr lang="el-GR" sz="2000" dirty="0"/>
              <a:t>Μια πιο κοινωνική και χωρίς </a:t>
            </a:r>
            <a:r>
              <a:rPr lang="el-GR" sz="2000" dirty="0" smtClean="0"/>
              <a:t>αποκλεισμούς Ευρώπη </a:t>
            </a:r>
            <a:r>
              <a:rPr lang="el-GR" sz="2000" dirty="0"/>
              <a:t>μέσω της υλοποίησης του </a:t>
            </a:r>
            <a:r>
              <a:rPr lang="el-GR" sz="2000" dirty="0" smtClean="0"/>
              <a:t>ευρωπαϊκού πυλώνα </a:t>
            </a:r>
            <a:r>
              <a:rPr lang="el-GR" sz="2000" dirty="0"/>
              <a:t>κοινωνικών δικαιωμάτων </a:t>
            </a:r>
            <a:r>
              <a:rPr lang="el-GR" sz="2000" b="1" dirty="0">
                <a:solidFill>
                  <a:schemeClr val="accent2"/>
                </a:solidFill>
              </a:rPr>
              <a:t>(ΕΚΤ+)</a:t>
            </a:r>
          </a:p>
        </p:txBody>
      </p:sp>
    </p:spTree>
    <p:extLst>
      <p:ext uri="{BB962C8B-B14F-4D97-AF65-F5344CB8AC3E}">
        <p14:creationId xmlns:p14="http://schemas.microsoft.com/office/powerpoint/2010/main" val="10970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</a:t>
            </a:r>
            <a:r>
              <a:rPr lang="el-GR" sz="2400" b="1" dirty="0"/>
              <a:t>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aphicFrame>
        <p:nvGraphicFramePr>
          <p:cNvPr id="10" name="Θέση περιεχομένου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332772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09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</a:t>
            </a:r>
            <a:r>
              <a:rPr lang="el-GR" sz="2400" b="1" dirty="0"/>
              <a:t>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kern="1200" dirty="0" smtClean="0"/>
                <a:t>Δράσεις ενίσχυσης των υφιστάμενων και νέων φορέων Κοινωνικής Οικονομίας (ΚΑΛΟ)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</a:t>
            </a:r>
            <a:r>
              <a:rPr lang="el-GR" sz="1400" dirty="0"/>
              <a:t>Δικαιούχοι: </a:t>
            </a:r>
            <a:r>
              <a:rPr lang="el-GR" sz="1400" b="1" dirty="0"/>
              <a:t>Ενδιάμεσος Φορέας (ΕΦΕΠΑΕ)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Ομάδα </a:t>
            </a:r>
            <a:r>
              <a:rPr lang="el-GR" sz="1400" dirty="0" smtClean="0"/>
              <a:t>στόχου: Επιχειρήσεις </a:t>
            </a:r>
            <a:r>
              <a:rPr lang="el-GR" sz="1400" dirty="0"/>
              <a:t>Κ.ΑΛ.Ο της Περιφέρειας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</a:t>
            </a:r>
            <a:r>
              <a:rPr lang="el-GR" sz="2400" b="1" dirty="0"/>
              <a:t>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Δράση ΕΚΤ+ ΣΒΑΑ Βόλου (Γραφείο  </a:t>
              </a:r>
              <a:r>
                <a:rPr lang="el-GR" sz="2000" dirty="0" err="1"/>
                <a:t>Επιχειρείν</a:t>
              </a:r>
              <a:r>
                <a:rPr lang="el-GR" sz="2000" dirty="0"/>
                <a:t>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140.000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</a:t>
            </a:r>
            <a:r>
              <a:rPr lang="el-GR" sz="1400" dirty="0"/>
              <a:t>Δικαιούχοι: </a:t>
            </a:r>
            <a:r>
              <a:rPr lang="el-GR" sz="1400" b="1" dirty="0"/>
              <a:t>Δήμος Βόλου(ΚΕΚΠΑ-ΔΙΕΚ</a:t>
            </a:r>
            <a:r>
              <a:rPr lang="el-GR" sz="1400" b="1" dirty="0" smtClean="0"/>
              <a:t>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Άνεργοι της περιοχής παρέμβασης κατά προτεραιότητα και της πόλης του Βόλου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α’ </a:t>
            </a:r>
            <a:r>
              <a:rPr lang="el-GR" sz="1400" dirty="0"/>
              <a:t>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5915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5"/>
            <a:ext cx="7221281" cy="1410581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Δράσεις ενδυνάμωσης για γυναίκες που ανήκουν σε ευπαθείς ομάδες , συμπεριλαμβανομένης της αναβάθμισης δεξιοτήτων, με στόχο την καταπολέμηση των πολλαπλών διακρίσεων και την ενίσχυση της ενεργής συμμετοχής τους στην αγορά εργασίας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 :</a:t>
            </a:r>
            <a:r>
              <a:rPr lang="el-GR" sz="2000" b="1" dirty="0" smtClean="0"/>
              <a:t>800.000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Ομάδα στόχου</a:t>
            </a:r>
            <a:r>
              <a:rPr lang="el-GR" sz="2000" dirty="0"/>
              <a:t>: Γυναίκες που ανήκουν σε ευπαθείς ομάδες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γ</a:t>
            </a:r>
            <a:r>
              <a:rPr lang="el-GR" sz="2000" b="1" dirty="0" smtClean="0"/>
              <a:t>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dirty="0" smtClean="0"/>
              <a:t>α’ </a:t>
            </a:r>
            <a:r>
              <a:rPr lang="el-GR" sz="2000" dirty="0"/>
              <a:t>τετράμηνο </a:t>
            </a:r>
            <a:r>
              <a:rPr lang="el-GR" sz="2000" dirty="0" smtClean="0"/>
              <a:t>2025</a:t>
            </a:r>
            <a:endParaRPr lang="el-GR" sz="20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ΝΘΕ και παρεμφερείς δράσεις στις ΟΧΕ ή/και προτεραιότητες RIS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</a:t>
            </a:r>
            <a:r>
              <a:rPr lang="el-GR" sz="1400" dirty="0" smtClean="0"/>
              <a:t>άνεργοι</a:t>
            </a:r>
            <a:endParaRPr lang="el-GR" sz="1400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γ</a:t>
            </a:r>
            <a:r>
              <a:rPr lang="el-GR" sz="1400" b="1" dirty="0" smtClean="0"/>
              <a:t>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α’ </a:t>
            </a:r>
            <a:r>
              <a:rPr lang="el-GR" sz="1400" dirty="0"/>
              <a:t>τετράμηνο </a:t>
            </a:r>
            <a:r>
              <a:rPr lang="el-GR" sz="1400" dirty="0" smtClean="0"/>
              <a:t>2025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ΝΕΕ και παρεμφερείς δράσεις στις ΟΧΕ ή/και προτεραιότητες RIS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</a:t>
            </a:r>
            <a:r>
              <a:rPr lang="el-GR" sz="1400" dirty="0" smtClean="0"/>
              <a:t>άνεργοι</a:t>
            </a:r>
            <a:endParaRPr lang="el-GR" sz="1400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γ</a:t>
            </a:r>
            <a:r>
              <a:rPr lang="el-GR" sz="1400" b="1" dirty="0" smtClean="0"/>
              <a:t>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α’ </a:t>
            </a:r>
            <a:r>
              <a:rPr lang="el-GR" sz="1400" dirty="0"/>
              <a:t>τετράμηνο </a:t>
            </a:r>
            <a:r>
              <a:rPr lang="el-GR" sz="1400" dirty="0" smtClean="0"/>
              <a:t>2025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 smtClean="0"/>
              <a:t>ΠΡΟΓΡΑΜΜΑΤΙΣΜΟΣ ΠΡΟΣΚΛΗΣΕΩΝ έτους 2024 – </a:t>
            </a:r>
            <a:r>
              <a:rPr lang="el-GR" sz="2400" b="1" dirty="0" smtClean="0">
                <a:solidFill>
                  <a:schemeClr val="accent2"/>
                </a:solidFill>
              </a:rPr>
              <a:t>ΕΚΤ+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Υποστήριξη παρεμβάσεων ισότιμης πρόσβασης </a:t>
              </a:r>
              <a:r>
                <a:rPr lang="el-GR" sz="2000" dirty="0" err="1"/>
                <a:t>ΑμεΑ</a:t>
              </a:r>
              <a:r>
                <a:rPr lang="el-GR" sz="2000" dirty="0"/>
                <a:t> και άλλες ειδικές εκπαιδευτικές ανάγκες στην ανώτατη εκπαίδευση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Π/Υ :</a:t>
            </a:r>
            <a:r>
              <a:rPr lang="el-GR" sz="1400" b="1" dirty="0" smtClean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Δυνητικοί Δικαιούχοι: </a:t>
            </a:r>
            <a:r>
              <a:rPr lang="el-GR" sz="1400" b="1" dirty="0" smtClean="0"/>
              <a:t>Πανεπιστήμιο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Ομάδα στόχου</a:t>
            </a:r>
            <a:r>
              <a:rPr lang="el-GR" sz="1400" dirty="0"/>
              <a:t>: Φοιτητές και προσωπικό </a:t>
            </a:r>
            <a:r>
              <a:rPr lang="el-GR" sz="1400" dirty="0" err="1"/>
              <a:t>ΑμεΑ</a:t>
            </a:r>
            <a:r>
              <a:rPr lang="el-GR" sz="1400" dirty="0"/>
              <a:t> Πανεπιστημίου </a:t>
            </a:r>
            <a:r>
              <a:rPr lang="el-GR" sz="1400" dirty="0" smtClean="0"/>
              <a:t>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 smtClean="0"/>
              <a:t>Έναρξη</a:t>
            </a:r>
            <a:r>
              <a:rPr lang="el-GR" sz="1400" dirty="0"/>
              <a:t>: </a:t>
            </a:r>
            <a:r>
              <a:rPr lang="el-GR" sz="1400" b="1" dirty="0" smtClean="0"/>
              <a:t>α’ </a:t>
            </a:r>
            <a:r>
              <a:rPr lang="el-GR" sz="1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</a:t>
            </a:r>
            <a:r>
              <a:rPr lang="el-GR" sz="1400" dirty="0" smtClean="0"/>
              <a:t>α’ </a:t>
            </a:r>
            <a:r>
              <a:rPr lang="el-GR" sz="1400" dirty="0"/>
              <a:t>τετράμηνο </a:t>
            </a:r>
            <a:r>
              <a:rPr lang="el-GR" sz="1400" dirty="0" smtClean="0"/>
              <a:t>2024</a:t>
            </a:r>
            <a:endParaRPr lang="el-GR" sz="1400" dirty="0"/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</TotalTime>
  <Words>741</Words>
  <Application>Microsoft Office PowerPoint</Application>
  <PresentationFormat>Προβολή στην οθόνη (4:3)</PresentationFormat>
  <Paragraphs>93</Paragraphs>
  <Slides>15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Θέμα του Office</vt:lpstr>
      <vt:lpstr>Παρουσίαση του PowerPoint</vt:lpstr>
      <vt:lpstr>Παρουσίαση του PowerPoint</vt:lpstr>
      <vt:lpstr>ΠΡΟΓΡΑΜΜΑΤΙΣΜΟΣ ΠΡΟΣΚΛΗΣΕΩΝ έτους 2024– ΕΚΤ+</vt:lpstr>
      <vt:lpstr>ΠΡΟΓΡΑΜΜΑΤΙΣΜΟΣ ΠΡΟΣΚΛΗΣΕΩΝ έτους 2024– ΕΚΤ+</vt:lpstr>
      <vt:lpstr>ΠΡΟΓΡΑΜΜΑΤΙΣΜΟΣ ΠΡΟΣΚΛΗΣΕΩΝ έτους 2024–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64</cp:revision>
  <dcterms:created xsi:type="dcterms:W3CDTF">2022-11-10T09:54:54Z</dcterms:created>
  <dcterms:modified xsi:type="dcterms:W3CDTF">2024-02-05T07:06:25Z</dcterms:modified>
</cp:coreProperties>
</file>