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28800" y="2928747"/>
            <a:ext cx="4977442" cy="1349956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ΠΡΟΓΡΑΜΜΑ </a:t>
            </a:r>
          </a:p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</a:rPr>
              <a:t>ΘΕΣΣΑΛΙΑ» </a:t>
            </a:r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2021-2027</a:t>
            </a:r>
          </a:p>
          <a:p>
            <a:endParaRPr lang="el-GR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l-GR" b="1" dirty="0" smtClean="0">
                <a:solidFill>
                  <a:srgbClr val="FF0000"/>
                </a:solidFill>
              </a:rPr>
              <a:t>ΟΛΟΚΛΗΡΩΜΕΝΕΣ ΧΩΡΙΚΕΣ ΠΑΡΕΜΒΑΣΕΙΣ</a:t>
            </a:r>
          </a:p>
          <a:p>
            <a:endParaRPr lang="el-GR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828800" y="2536930"/>
            <a:ext cx="5055080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1986649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000" b="1" u="sng" dirty="0">
                <a:solidFill>
                  <a:schemeClr val="accent5">
                    <a:lumMod val="75000"/>
                  </a:schemeClr>
                </a:solidFill>
              </a:rPr>
              <a:t>Δράσεις ΕΤΠΑ ΣΒΑΑ Καρδίτσας (μεταφερόμενα έργα</a:t>
            </a:r>
            <a:r>
              <a:rPr lang="el-GR" sz="2000" b="1" u="sng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Π/Υ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</a:rPr>
              <a:t>5.000.000 €</a:t>
            </a:r>
          </a:p>
          <a:p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Έναρξη: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</a:rPr>
              <a:t>Α΄ τετράμηνο 2024</a:t>
            </a:r>
          </a:p>
          <a:p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Λήξη: </a:t>
            </a:r>
            <a:r>
              <a:rPr lang="el-GR" sz="2000" dirty="0">
                <a:solidFill>
                  <a:schemeClr val="accent5">
                    <a:lumMod val="75000"/>
                  </a:schemeClr>
                </a:solidFill>
              </a:rPr>
              <a:t>B΄ Τετράμηνο 2024</a:t>
            </a:r>
          </a:p>
          <a:p>
            <a:r>
              <a:rPr lang="el-GR" sz="2000" dirty="0">
                <a:solidFill>
                  <a:schemeClr val="accent5">
                    <a:lumMod val="75000"/>
                  </a:schemeClr>
                </a:solidFill>
              </a:rPr>
              <a:t>Δικαιούχος: </a:t>
            </a:r>
            <a:r>
              <a:rPr lang="el-GR" sz="2000" b="1" dirty="0">
                <a:solidFill>
                  <a:schemeClr val="accent5">
                    <a:lumMod val="75000"/>
                  </a:schemeClr>
                </a:solidFill>
              </a:rPr>
              <a:t>Δήμος Καρδίτσας </a:t>
            </a:r>
          </a:p>
          <a:p>
            <a:pPr marL="0" indent="0">
              <a:buNone/>
            </a:pPr>
            <a:endParaRPr lang="el-G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2094714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0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Δράσεις ΕΤΠΑ ΣΒΑΑ Καρδίτσας </a:t>
            </a:r>
            <a:r>
              <a:rPr kumimoji="0" lang="el-G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(</a:t>
            </a:r>
            <a:r>
              <a:rPr lang="el-GR" sz="2000" b="1" u="sng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νέα</a:t>
            </a:r>
            <a:r>
              <a:rPr kumimoji="0" lang="el-G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l-GR" sz="20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έργα</a:t>
            </a:r>
            <a:r>
              <a:rPr kumimoji="0" lang="el-GR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  <a:p>
            <a:pPr marL="0" lvl="0" indent="0">
              <a:buNone/>
            </a:pPr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Αφορά στα </a:t>
            </a:r>
            <a:r>
              <a:rPr lang="el-GR" sz="2000" dirty="0">
                <a:solidFill>
                  <a:srgbClr val="4472C4">
                    <a:lumMod val="75000"/>
                  </a:srgbClr>
                </a:solidFill>
              </a:rPr>
              <a:t>έργα που θα προκύψουν μετά την υποβολή και έγκριση της Στρατηγικής ΒΑΑ του Δήμου Καρδίτσας, σε συνέχεια της με </a:t>
            </a:r>
            <a:r>
              <a:rPr lang="el-GR" sz="2000" dirty="0" err="1">
                <a:solidFill>
                  <a:srgbClr val="4472C4">
                    <a:lumMod val="75000"/>
                  </a:srgbClr>
                </a:solidFill>
              </a:rPr>
              <a:t>αρ</a:t>
            </a:r>
            <a:r>
              <a:rPr lang="el-GR" sz="2000" dirty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000" dirty="0" err="1">
                <a:solidFill>
                  <a:srgbClr val="4472C4">
                    <a:lumMod val="75000"/>
                  </a:srgbClr>
                </a:solidFill>
              </a:rPr>
              <a:t>πρωτ</a:t>
            </a:r>
            <a:r>
              <a:rPr lang="el-GR" sz="2000" dirty="0">
                <a:solidFill>
                  <a:srgbClr val="4472C4">
                    <a:lumMod val="75000"/>
                  </a:srgbClr>
                </a:solidFill>
              </a:rPr>
              <a:t>. 4381/10-07-2023 </a:t>
            </a:r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Πρόσκλησης.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/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Π/Υ</a:t>
            </a:r>
            <a:r>
              <a:rPr lang="en-US" sz="20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000" b="1" dirty="0">
                <a:solidFill>
                  <a:srgbClr val="4472C4">
                    <a:lumMod val="75000"/>
                  </a:srgbClr>
                </a:solidFill>
              </a:rPr>
              <a:t>11.000.000 €</a:t>
            </a:r>
          </a:p>
          <a:p>
            <a:pPr lvl="0"/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Έναρξη : </a:t>
            </a:r>
            <a:r>
              <a:rPr lang="el-GR" sz="2000" b="1" dirty="0">
                <a:solidFill>
                  <a:srgbClr val="4472C4">
                    <a:lumMod val="75000"/>
                  </a:srgbClr>
                </a:solidFill>
              </a:rPr>
              <a:t>Β΄ τετράμηνο 2024</a:t>
            </a:r>
          </a:p>
          <a:p>
            <a:pPr lvl="0"/>
            <a:r>
              <a:rPr lang="el-GR" sz="2000" dirty="0" smtClean="0">
                <a:solidFill>
                  <a:srgbClr val="4472C4">
                    <a:lumMod val="75000"/>
                  </a:srgbClr>
                </a:solidFill>
              </a:rPr>
              <a:t>Λήξη: 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Γ</a:t>
            </a:r>
            <a:r>
              <a:rPr lang="el-GR" sz="2000" dirty="0">
                <a:solidFill>
                  <a:schemeClr val="accent5">
                    <a:lumMod val="75000"/>
                  </a:schemeClr>
                </a:solidFill>
              </a:rPr>
              <a:t>΄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l-GR" sz="2000" dirty="0">
                <a:solidFill>
                  <a:schemeClr val="accent5">
                    <a:lumMod val="75000"/>
                  </a:schemeClr>
                </a:solidFill>
              </a:rPr>
              <a:t>Τετράμηνο 2024</a:t>
            </a:r>
          </a:p>
          <a:p>
            <a:pPr lvl="0"/>
            <a:r>
              <a:rPr lang="el-GR" sz="2000" dirty="0">
                <a:solidFill>
                  <a:srgbClr val="4472C4">
                    <a:lumMod val="75000"/>
                  </a:srgbClr>
                </a:solidFill>
              </a:rPr>
              <a:t>Δικαιούχος: </a:t>
            </a:r>
            <a:r>
              <a:rPr lang="el-GR" sz="2000" b="1" dirty="0">
                <a:solidFill>
                  <a:srgbClr val="4472C4">
                    <a:lumMod val="75000"/>
                  </a:srgbClr>
                </a:solidFill>
              </a:rPr>
              <a:t>Δήμος Καρδίτσας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55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2094714"/>
            <a:ext cx="7845489" cy="26066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l-GR" sz="2200" b="1" u="sng" dirty="0">
                <a:solidFill>
                  <a:srgbClr val="4472C4">
                    <a:lumMod val="75000"/>
                  </a:srgbClr>
                </a:solidFill>
              </a:rPr>
              <a:t>Λοιπές Δράσεις ΕΤΠΑ  </a:t>
            </a:r>
            <a:r>
              <a:rPr lang="el-GR" sz="2200" b="1" u="sng" dirty="0" err="1">
                <a:solidFill>
                  <a:srgbClr val="4472C4">
                    <a:lumMod val="75000"/>
                  </a:srgbClr>
                </a:solidFill>
              </a:rPr>
              <a:t>επικαιροποιημένων</a:t>
            </a:r>
            <a:r>
              <a:rPr lang="el-GR" sz="2200" b="1" u="sng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0" lvl="0" indent="0">
              <a:buNone/>
            </a:pP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Αφορά στα έργα / δράσεις που θα προκύψουν κατόπιν κατάλληλης </a:t>
            </a:r>
            <a:r>
              <a:rPr lang="el-GR" sz="2200" dirty="0" err="1">
                <a:solidFill>
                  <a:srgbClr val="4472C4">
                    <a:lumMod val="75000"/>
                  </a:srgbClr>
                </a:solidFill>
              </a:rPr>
              <a:t>επικαιροποίησης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 των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</a:rPr>
              <a:t>εγκεκριμένων Στρατηγικών ΟΧΕ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της Προγραμματικής Περιόδου 2014-2020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</a:rPr>
              <a:t>στην </a:t>
            </a:r>
            <a:r>
              <a:rPr lang="el-GR" sz="2200" b="1" dirty="0" smtClean="0">
                <a:solidFill>
                  <a:srgbClr val="4472C4">
                    <a:lumMod val="75000"/>
                  </a:srgbClr>
                </a:solidFill>
              </a:rPr>
              <a:t>Περιοχή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</a:rPr>
              <a:t>των Βορείων </a:t>
            </a:r>
            <a:r>
              <a:rPr lang="el-GR" sz="2200" b="1" dirty="0" err="1">
                <a:solidFill>
                  <a:srgbClr val="4472C4">
                    <a:lumMod val="75000"/>
                  </a:srgbClr>
                </a:solidFill>
              </a:rPr>
              <a:t>Σποράδων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και στη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</a:rPr>
              <a:t>Διαδρομή Πολιτισμού – Τουρισμού στη Θεσσαλία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.</a:t>
            </a:r>
            <a:endParaRPr kumimoji="0" lang="el-GR" sz="22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Α΄ </a:t>
            </a:r>
            <a:r>
              <a:rPr kumimoji="0" lang="el-GR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  <a:endParaRPr kumimoji="0" lang="el-GR" sz="2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223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2094714"/>
            <a:ext cx="7974885" cy="335718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l-GR" sz="2200" b="1" u="sng" dirty="0">
                <a:solidFill>
                  <a:srgbClr val="4472C4">
                    <a:lumMod val="75000"/>
                  </a:srgbClr>
                </a:solidFill>
              </a:rPr>
              <a:t>Δράσεις ΕΤΠΑ νέων </a:t>
            </a: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0" lvl="0" indent="0">
              <a:buNone/>
            </a:pP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Αφορά στα έργα / δράσεις που θα προκύψουν από την εκπόνηση ΟΧΕ σε περιοχές που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</a:rPr>
              <a:t>καταγράφουν αναπτυξιακή υστέρηση, μείωση πληθυσμού και ύπαρξη σημαντικών εμποδίων ανάπτυξης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</a:rPr>
              <a:t>Προτεραιότητα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</a:rPr>
              <a:t>θα δοθεί στις ορεινές και μειονεκτικές περιοχές και στις λειτουργικές περιοχές αστικού και αγροτικού χώρου, καθώς και σε περιοχές που διαθέτουν αξιόλογους φυσικούς/πολιτιστικούς πόρους με δυνατότητες αξιοποίησης, στοχεύοντας στην ανάπτυξη θέσεων εργασίας. </a:t>
            </a:r>
            <a:endParaRPr lang="el-GR" sz="2200" dirty="0" smtClean="0">
              <a:solidFill>
                <a:srgbClr val="4472C4">
                  <a:lumMod val="75000"/>
                </a:srgbClr>
              </a:solidFill>
            </a:endParaRPr>
          </a:p>
          <a:p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Α΄ </a:t>
            </a:r>
            <a:r>
              <a:rPr kumimoji="0" lang="el-GR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236955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Words>253</Words>
  <Application>Microsoft Office PowerPoint</Application>
  <PresentationFormat>Προβολή στην οθόνη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63</cp:revision>
  <dcterms:created xsi:type="dcterms:W3CDTF">2022-11-10T09:54:54Z</dcterms:created>
  <dcterms:modified xsi:type="dcterms:W3CDTF">2024-02-02T15:48:46Z</dcterms:modified>
</cp:coreProperties>
</file>