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82" r:id="rId4"/>
    <p:sldId id="259" r:id="rId5"/>
    <p:sldId id="283" r:id="rId6"/>
    <p:sldId id="284" r:id="rId7"/>
    <p:sldId id="281" r:id="rId8"/>
    <p:sldId id="279" r:id="rId9"/>
    <p:sldId id="270" r:id="rId10"/>
    <p:sldId id="285" r:id="rId11"/>
    <p:sldId id="278" r:id="rId12"/>
  </p:sldIdLst>
  <p:sldSz cx="9144000" cy="6858000" type="screen4x3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hessalia-espa.g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0" name="Στρογγυλεμένο ορθογώνιο 9"/>
          <p:cNvSpPr/>
          <p:nvPr/>
        </p:nvSpPr>
        <p:spPr>
          <a:xfrm>
            <a:off x="2302625" y="1888641"/>
            <a:ext cx="5179257" cy="2167860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Υπότιτλος 2"/>
          <p:cNvSpPr>
            <a:spLocks noGrp="1"/>
          </p:cNvSpPr>
          <p:nvPr>
            <p:ph type="subTitle" idx="1"/>
          </p:nvPr>
        </p:nvSpPr>
        <p:spPr>
          <a:xfrm>
            <a:off x="2531438" y="1996691"/>
            <a:ext cx="4721629" cy="2019993"/>
          </a:xfrm>
          <a:noFill/>
        </p:spPr>
        <p:txBody>
          <a:bodyPr>
            <a:normAutofit fontScale="92500" lnSpcReduction="20000"/>
          </a:bodyPr>
          <a:lstStyle/>
          <a:p>
            <a:endParaRPr lang="el-GR" sz="1600" b="1" dirty="0" smtClean="0"/>
          </a:p>
          <a:p>
            <a:r>
              <a:rPr lang="el-GR" sz="2000" b="1" dirty="0" smtClean="0">
                <a:ea typeface="Tahoma" panose="020B0604030504040204" pitchFamily="34" charset="0"/>
                <a:cs typeface="Tahoma" panose="020B0604030504040204" pitchFamily="34" charset="0"/>
              </a:rPr>
              <a:t>ΠΡΟΓΡΑΜΜΑ </a:t>
            </a:r>
            <a:endParaRPr lang="el-GR" sz="2000" b="1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 «ΘΕΣΣΑΛΙΑ» 2021-2027</a:t>
            </a:r>
          </a:p>
          <a:p>
            <a:r>
              <a:rPr lang="el-GR" sz="2000" b="1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ΕΤΠΑ</a:t>
            </a:r>
          </a:p>
          <a:p>
            <a:r>
              <a:rPr lang="el-GR" sz="2000" b="1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Προγραμματισμός</a:t>
            </a:r>
          </a:p>
          <a:p>
            <a:r>
              <a:rPr lang="el-GR" sz="2000" b="1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Δράσεων / Προσκλήσεων</a:t>
            </a:r>
          </a:p>
          <a:p>
            <a:endParaRPr lang="el-GR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5" name="Ομάδα 4"/>
          <p:cNvGrpSpPr/>
          <p:nvPr/>
        </p:nvGrpSpPr>
        <p:grpSpPr>
          <a:xfrm>
            <a:off x="1189726" y="527855"/>
            <a:ext cx="6396460" cy="719053"/>
            <a:chOff x="986385" y="755424"/>
            <a:chExt cx="5520690" cy="1121760"/>
          </a:xfrm>
        </p:grpSpPr>
        <p:sp>
          <p:nvSpPr>
            <p:cNvPr id="8" name="Στρογγυλεμένο ορθογώνιο 7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Στρογγυλεμένο ορθογώνιο 4"/>
            <p:cNvSpPr txBox="1"/>
            <p:nvPr/>
          </p:nvSpPr>
          <p:spPr>
            <a:xfrm>
              <a:off x="1589029" y="1044782"/>
              <a:ext cx="4315402" cy="5430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Υποστήριξη σύγχρονου </a:t>
              </a:r>
              <a:r>
                <a:rPr lang="el-GR" sz="2000" b="1" dirty="0" smtClean="0"/>
                <a:t>πολιτισμού</a:t>
              </a:r>
              <a:endParaRPr lang="el-GR" sz="2000" kern="1200" dirty="0"/>
            </a:p>
          </p:txBody>
        </p:sp>
      </p:grpSp>
      <p:sp>
        <p:nvSpPr>
          <p:cNvPr id="10" name="Ορθογώνιο 9"/>
          <p:cNvSpPr/>
          <p:nvPr/>
        </p:nvSpPr>
        <p:spPr>
          <a:xfrm>
            <a:off x="673331" y="1670859"/>
            <a:ext cx="77308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4.000.000 €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Περιφέρεια, Δήμοι Θεσσαλίας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Πολιτιστικές εκδηλώσεις, φεστιβάλ </a:t>
            </a:r>
            <a:r>
              <a:rPr lang="el-GR" sz="2000" dirty="0" err="1"/>
              <a:t>κ.ά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29408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1238597" y="2124046"/>
            <a:ext cx="6392487" cy="2215198"/>
          </a:xfrm>
        </p:spPr>
        <p:txBody>
          <a:bodyPr>
            <a:noAutofit/>
          </a:bodyPr>
          <a:lstStyle/>
          <a:p>
            <a:pPr marL="266700" indent="-266700" algn="ctr">
              <a:buNone/>
            </a:pPr>
            <a:r>
              <a:rPr lang="el-GR" sz="2400" dirty="0" smtClean="0"/>
              <a:t>Παραμείνετε ενήμεροι!</a:t>
            </a:r>
          </a:p>
          <a:p>
            <a:pPr marL="266700" indent="-266700" algn="ctr">
              <a:buNone/>
            </a:pPr>
            <a:endParaRPr lang="el-GR" sz="2400" dirty="0"/>
          </a:p>
          <a:p>
            <a:pPr marL="266700" indent="-266700" algn="ctr">
              <a:buNone/>
            </a:pPr>
            <a:endParaRPr lang="el-GR" sz="2400" dirty="0" smtClean="0"/>
          </a:p>
          <a:p>
            <a:pPr marL="266700" indent="-266700" algn="ctr">
              <a:buNone/>
            </a:pPr>
            <a:r>
              <a:rPr lang="en-US" sz="2400" dirty="0" smtClean="0">
                <a:hlinkClick r:id="rId4"/>
              </a:rPr>
              <a:t>www.thessalia-espa.gr</a:t>
            </a:r>
            <a:endParaRPr lang="en-US" sz="2400" dirty="0" smtClean="0"/>
          </a:p>
          <a:p>
            <a:pPr marL="266700" indent="-266700" algn="ctr">
              <a:buNone/>
            </a:pPr>
            <a:endParaRPr lang="el-GR" sz="2400" dirty="0"/>
          </a:p>
          <a:p>
            <a:pPr lvl="0" algn="ctr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23863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292463" y="1341047"/>
            <a:ext cx="8047974" cy="393192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None/>
            </a:pPr>
            <a:r>
              <a:rPr lang="el-GR" sz="1800" b="1" dirty="0" smtClean="0"/>
              <a:t>Οικισμών Γ’ προτεραιότητας : </a:t>
            </a:r>
          </a:p>
          <a:p>
            <a:pPr algn="just">
              <a:lnSpc>
                <a:spcPct val="100000"/>
              </a:lnSpc>
            </a:pPr>
            <a:r>
              <a:rPr lang="el-GR" sz="1800" dirty="0">
                <a:solidFill>
                  <a:srgbClr val="0070C0"/>
                </a:solidFill>
              </a:rPr>
              <a:t>Πρόσκληση</a:t>
            </a:r>
            <a:r>
              <a:rPr lang="el-GR" sz="1800" dirty="0"/>
              <a:t> για τη μεταφερόμενη πράξη: «ΚΑΤΑΣΚΕΥΗ ΔΙΚΤΥΩΝ ΑΠΟΧΕΤΕΥΣΗΣ ΑΚΑΘΑΡΤΩΝ ΚΑΙ ΕΓΚΑΤΑΣΤΑΣΗΣ ΕΠΕΞΕΡΓΑΣΙΑΣ ΛΥΜΑΤΩΝ ΤΩΝ ΟΙΚΙΣΜΩΝ </a:t>
            </a:r>
            <a:r>
              <a:rPr lang="el-GR" sz="1800" b="1" dirty="0"/>
              <a:t>ΠΑΤΗΤΗΡΙΟΥ-ΒΟΤΣΗ</a:t>
            </a:r>
            <a:r>
              <a:rPr lang="el-GR" sz="1800" dirty="0"/>
              <a:t> ΤΟΥ ΔΗΜΟΥ ΑΛΟΝΝΗΣΟΥ» (Α’ </a:t>
            </a:r>
            <a:r>
              <a:rPr lang="el-GR" sz="1800" dirty="0" err="1"/>
              <a:t>τετρ</a:t>
            </a:r>
            <a:r>
              <a:rPr lang="el-GR" sz="1800" dirty="0"/>
              <a:t>. 2024</a:t>
            </a:r>
            <a:r>
              <a:rPr lang="el-GR" sz="1800" dirty="0" smtClean="0"/>
              <a:t>) </a:t>
            </a:r>
            <a:r>
              <a:rPr lang="el-GR" sz="1800" dirty="0"/>
              <a:t>ΣΔΔ 9,3 εκ €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l-GR" sz="1800" b="1" dirty="0" smtClean="0"/>
              <a:t>Οικισμών Δ’ προτεραιότητας :</a:t>
            </a:r>
          </a:p>
          <a:p>
            <a:pPr algn="just">
              <a:lnSpc>
                <a:spcPct val="100000"/>
              </a:lnSpc>
            </a:pPr>
            <a:r>
              <a:rPr lang="el-GR" sz="1800" dirty="0">
                <a:solidFill>
                  <a:srgbClr val="0070C0"/>
                </a:solidFill>
              </a:rPr>
              <a:t>Πρόσκληση</a:t>
            </a:r>
            <a:r>
              <a:rPr lang="el-GR" sz="1800" dirty="0"/>
              <a:t> για την </a:t>
            </a:r>
            <a:r>
              <a:rPr lang="el-GR" sz="1800" dirty="0" err="1"/>
              <a:t>τμηματοποιημένη</a:t>
            </a:r>
            <a:r>
              <a:rPr lang="el-GR" sz="1800" dirty="0"/>
              <a:t> πράξη: «ΚΑΤΑΣΚΕΥΗ ΔΙΚΤΥΩΝ ΑΠΟΧΕΤΕΥΣΗΣ ΑΚΑΘΑΡΤΩΝ ΚΑΙ ΕΓΚΑΤΑΣΤΑΣΗΣ ΕΠΕΞΕΡΓΑΣΙΑΣ ΛΥΜΑΤΩΝ ΣΤΗΝ ΤΚ </a:t>
            </a:r>
            <a:r>
              <a:rPr lang="el-GR" sz="1800" b="1" dirty="0"/>
              <a:t>ΔΑΜΑΣΙΟΥ</a:t>
            </a:r>
            <a:r>
              <a:rPr lang="el-GR" sz="1800" dirty="0"/>
              <a:t> ΤΟΥ ΔΗΜΟΥ ΤΥΡΝΑΒΟΥ» (Α’ </a:t>
            </a:r>
            <a:r>
              <a:rPr lang="el-GR" sz="1800" dirty="0" err="1"/>
              <a:t>τετρ</a:t>
            </a:r>
            <a:r>
              <a:rPr lang="el-GR" sz="1800" dirty="0"/>
              <a:t>. 2024</a:t>
            </a:r>
            <a:r>
              <a:rPr lang="el-GR" sz="1800" dirty="0" smtClean="0"/>
              <a:t>) </a:t>
            </a:r>
            <a:r>
              <a:rPr lang="el-GR" sz="1800" dirty="0"/>
              <a:t>ΣΔΔ </a:t>
            </a:r>
            <a:r>
              <a:rPr lang="el-GR" sz="1800" dirty="0" smtClean="0"/>
              <a:t>3,5 </a:t>
            </a:r>
            <a:r>
              <a:rPr lang="el-GR" sz="1800" dirty="0"/>
              <a:t>εκ €</a:t>
            </a:r>
          </a:p>
          <a:p>
            <a:pPr algn="just">
              <a:lnSpc>
                <a:spcPct val="100000"/>
              </a:lnSpc>
            </a:pPr>
            <a:r>
              <a:rPr lang="el-GR" sz="1800" dirty="0" smtClean="0">
                <a:solidFill>
                  <a:srgbClr val="0070C0"/>
                </a:solidFill>
              </a:rPr>
              <a:t>Πρόσκληση</a:t>
            </a:r>
            <a:r>
              <a:rPr lang="el-GR" sz="1800" dirty="0" smtClean="0"/>
              <a:t> </a:t>
            </a:r>
            <a:r>
              <a:rPr lang="el-GR" sz="1800" dirty="0"/>
              <a:t>για τη μεταφερόμενη πράξη: «ΔΙΚΤΥΟ ΑΠΟΧΕΤΕΥΣΗΣ ΑΚΑΘΑΡΤΩΝ ΕΠΕΞΕΡΓΑΣΙΑΣ ΛΥΜΑΤΩΝ ΚΑΙ ΔΙΑΘΕΣΗΣ ΕΚΡΟΗΣ ΤΟΥ ΟΙΚΙΣΜΟΥ </a:t>
            </a:r>
            <a:r>
              <a:rPr lang="el-GR" sz="1800" b="1" dirty="0"/>
              <a:t>ΚΑΛΩΝ ΝΕΡΩΝ </a:t>
            </a:r>
            <a:r>
              <a:rPr lang="el-GR" sz="1800" dirty="0"/>
              <a:t>ΔΕ ΜΗΛΕΩΝ ΔΗΜΟΥ ΝΟΤΙΟΥ ΠΗΛΙΟΥ» (Α’ </a:t>
            </a:r>
            <a:r>
              <a:rPr lang="el-GR" sz="1800" dirty="0" err="1"/>
              <a:t>τετρ</a:t>
            </a:r>
            <a:r>
              <a:rPr lang="el-GR" sz="1800" dirty="0"/>
              <a:t>. 2024</a:t>
            </a:r>
            <a:r>
              <a:rPr lang="el-GR" sz="1800" dirty="0" smtClean="0"/>
              <a:t>) </a:t>
            </a:r>
            <a:r>
              <a:rPr lang="el-GR" sz="1800" dirty="0"/>
              <a:t>ΣΔΔ </a:t>
            </a:r>
            <a:r>
              <a:rPr lang="el-GR" sz="1800" dirty="0" smtClean="0"/>
              <a:t>5,6 </a:t>
            </a:r>
            <a:r>
              <a:rPr lang="el-GR" sz="1800" dirty="0"/>
              <a:t>εκ €</a:t>
            </a:r>
            <a:endParaRPr lang="el-GR" sz="1800" b="1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 smtClean="0"/>
          </a:p>
        </p:txBody>
      </p:sp>
      <p:grpSp>
        <p:nvGrpSpPr>
          <p:cNvPr id="5" name="Ομάδα 4"/>
          <p:cNvGrpSpPr/>
          <p:nvPr/>
        </p:nvGrpSpPr>
        <p:grpSpPr>
          <a:xfrm>
            <a:off x="1185351" y="527856"/>
            <a:ext cx="6046068" cy="671874"/>
            <a:chOff x="986385" y="755424"/>
            <a:chExt cx="5520690" cy="1147669"/>
          </a:xfrm>
        </p:grpSpPr>
        <p:sp>
          <p:nvSpPr>
            <p:cNvPr id="8" name="Στρογγυλεμένο ορθογώνιο 7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Στρογγυλεμένο ορθογώνιο 4"/>
            <p:cNvSpPr txBox="1"/>
            <p:nvPr/>
          </p:nvSpPr>
          <p:spPr>
            <a:xfrm>
              <a:off x="1195933" y="1316304"/>
              <a:ext cx="5101593" cy="58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 smtClean="0"/>
                <a:t>Δράσεις </a:t>
              </a:r>
              <a:r>
                <a:rPr lang="el-GR" sz="2000" b="1" dirty="0"/>
                <a:t>διαχείρισης αστικών </a:t>
              </a:r>
              <a:r>
                <a:rPr lang="el-GR" sz="2000" b="1" dirty="0" smtClean="0"/>
                <a:t>υγρών </a:t>
              </a:r>
              <a:r>
                <a:rPr lang="el-GR" sz="2000" b="1" dirty="0"/>
                <a:t>αποβλήτων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0228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Ομάδα 3"/>
          <p:cNvGrpSpPr/>
          <p:nvPr/>
        </p:nvGrpSpPr>
        <p:grpSpPr>
          <a:xfrm>
            <a:off x="1202629" y="507077"/>
            <a:ext cx="6046069" cy="656706"/>
            <a:chOff x="394335" y="9953"/>
            <a:chExt cx="5520690" cy="1121760"/>
          </a:xfrm>
        </p:grpSpPr>
        <p:sp>
          <p:nvSpPr>
            <p:cNvPr id="5" name="Στρογγυλεμένο ορθογώνιο 4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Στρογγυλεμένο ορθογώνιο 4"/>
            <p:cNvSpPr txBox="1"/>
            <p:nvPr/>
          </p:nvSpPr>
          <p:spPr>
            <a:xfrm>
              <a:off x="449095" y="446194"/>
              <a:ext cx="5359665" cy="630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 smtClean="0"/>
                <a:t>Δράσεις </a:t>
              </a:r>
              <a:r>
                <a:rPr lang="el-GR" sz="2000" b="1" dirty="0"/>
                <a:t>διαχείρισης αστικών στερεών αποβλήτων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  <p:sp>
        <p:nvSpPr>
          <p:cNvPr id="8" name="Ορθογώνιο 7"/>
          <p:cNvSpPr/>
          <p:nvPr/>
        </p:nvSpPr>
        <p:spPr>
          <a:xfrm>
            <a:off x="1953491" y="2846123"/>
            <a:ext cx="69384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sz="2000" dirty="0" smtClean="0"/>
              <a:t>Πράσινο σημείο,</a:t>
            </a:r>
            <a:r>
              <a:rPr lang="el-GR" sz="2000" b="1" dirty="0" smtClean="0"/>
              <a:t> </a:t>
            </a:r>
            <a:r>
              <a:rPr lang="el-GR" sz="2000" dirty="0" err="1" smtClean="0"/>
              <a:t>τεμαχιστής</a:t>
            </a:r>
            <a:r>
              <a:rPr lang="el-GR" sz="2000" dirty="0" smtClean="0"/>
              <a:t> ογκωδών και οικιακή </a:t>
            </a:r>
            <a:r>
              <a:rPr lang="el-GR" sz="2000" dirty="0" err="1" smtClean="0"/>
              <a:t>κομποστο</a:t>
            </a:r>
            <a:r>
              <a:rPr lang="el-GR" sz="2000" dirty="0" smtClean="0"/>
              <a:t>-ποίηση </a:t>
            </a:r>
            <a:r>
              <a:rPr lang="el-GR" sz="2000" b="1" dirty="0" smtClean="0"/>
              <a:t>Δήμου Βόλου</a:t>
            </a:r>
          </a:p>
          <a:p>
            <a:pPr lvl="0"/>
            <a:endParaRPr lang="el-GR" sz="2000" dirty="0" smtClean="0"/>
          </a:p>
          <a:p>
            <a:r>
              <a:rPr lang="el-GR" sz="2000" dirty="0"/>
              <a:t>Πράσινο Σημείο και </a:t>
            </a:r>
            <a:r>
              <a:rPr lang="el-GR" sz="2000" dirty="0" smtClean="0"/>
              <a:t>Σταθμός Μεταφόρτωσης Ανακυκλώσιμων </a:t>
            </a:r>
            <a:r>
              <a:rPr lang="el-GR" sz="2000" dirty="0"/>
              <a:t>Υλικών </a:t>
            </a:r>
            <a:r>
              <a:rPr lang="el-GR" sz="2000" dirty="0" smtClean="0"/>
              <a:t>καθώς </a:t>
            </a:r>
            <a:r>
              <a:rPr lang="el-GR" sz="2000" dirty="0"/>
              <a:t>και </a:t>
            </a:r>
            <a:r>
              <a:rPr lang="el-GR" sz="2000" dirty="0" smtClean="0"/>
              <a:t>οικιακή κομποστοποίηση </a:t>
            </a:r>
            <a:r>
              <a:rPr lang="el-GR" sz="2000" b="1" dirty="0"/>
              <a:t>Δήμου Σκοπέλου </a:t>
            </a:r>
          </a:p>
          <a:p>
            <a:pPr lvl="0"/>
            <a:endParaRPr lang="el-GR" sz="2000" dirty="0" smtClean="0"/>
          </a:p>
        </p:txBody>
      </p:sp>
      <p:sp>
        <p:nvSpPr>
          <p:cNvPr id="9" name="Ορθογώνιο 8"/>
          <p:cNvSpPr/>
          <p:nvPr/>
        </p:nvSpPr>
        <p:spPr>
          <a:xfrm>
            <a:off x="1269533" y="1290142"/>
            <a:ext cx="466178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</a:t>
            </a:r>
            <a:r>
              <a:rPr lang="el-GR" sz="2000" dirty="0" smtClean="0"/>
              <a:t> Πρόσκλησης: </a:t>
            </a:r>
            <a:r>
              <a:rPr lang="el-GR" sz="2000" b="1" dirty="0"/>
              <a:t>α’ τετράμηνο </a:t>
            </a:r>
            <a:r>
              <a:rPr lang="el-GR" sz="2000" b="1" dirty="0" smtClean="0"/>
              <a:t>2024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16.800.000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Μεταφορά</a:t>
            </a:r>
            <a:r>
              <a:rPr lang="el-GR" sz="2000" b="1" dirty="0" smtClean="0"/>
              <a:t> 10 πράξεων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2243639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Στρογγυλεμένο ορθογώνιο 6"/>
          <p:cNvSpPr/>
          <p:nvPr/>
        </p:nvSpPr>
        <p:spPr>
          <a:xfrm>
            <a:off x="1202629" y="507077"/>
            <a:ext cx="6046069" cy="656706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8" name="Ομάδα 7"/>
          <p:cNvGrpSpPr/>
          <p:nvPr/>
        </p:nvGrpSpPr>
        <p:grpSpPr>
          <a:xfrm>
            <a:off x="1168072" y="527856"/>
            <a:ext cx="6454699" cy="677486"/>
            <a:chOff x="970607" y="755424"/>
            <a:chExt cx="5893812" cy="1157255"/>
          </a:xfrm>
        </p:grpSpPr>
        <p:sp>
          <p:nvSpPr>
            <p:cNvPr id="9" name="Στρογγυλεμένο ορθογώνιο 8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Στρογγυλεμένο ορθογώνιο 4"/>
            <p:cNvSpPr txBox="1"/>
            <p:nvPr/>
          </p:nvSpPr>
          <p:spPr>
            <a:xfrm>
              <a:off x="970607" y="1325890"/>
              <a:ext cx="5893812" cy="58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Εξοπλισμοί πολιτικής προστασίας σε τοπικό </a:t>
              </a:r>
              <a:r>
                <a:rPr lang="el-GR" sz="2000" b="1" dirty="0" smtClean="0"/>
                <a:t>επίπεδο</a:t>
              </a:r>
              <a:endParaRPr lang="el-GR" sz="2000" b="1" dirty="0"/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  <p:sp>
        <p:nvSpPr>
          <p:cNvPr id="11" name="Ορθογώνιο 10"/>
          <p:cNvSpPr/>
          <p:nvPr/>
        </p:nvSpPr>
        <p:spPr>
          <a:xfrm>
            <a:off x="1168071" y="1670859"/>
            <a:ext cx="661264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3.000.000 €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/>
              <a:t>Περιφέρεια, Δήμοι Θεσσαλίας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Μηχανολογικός εξοπλισμός και χωματουργικά μηχανήματα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3160306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Ομάδα 4"/>
          <p:cNvGrpSpPr/>
          <p:nvPr/>
        </p:nvGrpSpPr>
        <p:grpSpPr>
          <a:xfrm>
            <a:off x="1109883" y="527855"/>
            <a:ext cx="6828772" cy="719053"/>
            <a:chOff x="917474" y="755424"/>
            <a:chExt cx="5893812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917474" y="1022908"/>
              <a:ext cx="5893812" cy="58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Έργα και δράσεις προτεραιότητας Σχεδίων Διαχείρισης Λεκανών Απορροής Ποταμών (ΣΔΛΑΠ</a:t>
              </a:r>
              <a:r>
                <a:rPr lang="el-GR" sz="2000" b="1" dirty="0" smtClean="0"/>
                <a:t>)</a:t>
              </a:r>
              <a:endParaRPr lang="el-GR" sz="2000" kern="1200" dirty="0"/>
            </a:p>
          </p:txBody>
        </p:sp>
      </p:grpSp>
      <p:sp>
        <p:nvSpPr>
          <p:cNvPr id="8" name="Ορθογώνιο 7"/>
          <p:cNvSpPr/>
          <p:nvPr/>
        </p:nvSpPr>
        <p:spPr>
          <a:xfrm>
            <a:off x="673331" y="1670859"/>
            <a:ext cx="77308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/>
              <a:t>2</a:t>
            </a:r>
            <a:r>
              <a:rPr lang="el-GR" sz="2000" b="1" dirty="0" smtClean="0"/>
              <a:t>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/>
              <a:t>Δ/</a:t>
            </a:r>
            <a:r>
              <a:rPr lang="el-GR" sz="2000" b="1" dirty="0" err="1" smtClean="0"/>
              <a:t>νση</a:t>
            </a:r>
            <a:r>
              <a:rPr lang="el-GR" sz="2000" b="1" dirty="0" smtClean="0"/>
              <a:t> Υδάτων, </a:t>
            </a:r>
            <a:r>
              <a:rPr lang="el-GR" sz="2000" b="1" dirty="0" err="1" smtClean="0"/>
              <a:t>πάροχοι</a:t>
            </a:r>
            <a:r>
              <a:rPr lang="el-GR" sz="2000" b="1" dirty="0" smtClean="0"/>
              <a:t> υπηρεσιών ύδρευσης</a:t>
            </a:r>
            <a:endParaRPr lang="el-GR" sz="20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err="1" smtClean="0"/>
              <a:t>Master</a:t>
            </a:r>
            <a:r>
              <a:rPr lang="el-GR" sz="2000" dirty="0" smtClean="0"/>
              <a:t> </a:t>
            </a:r>
            <a:r>
              <a:rPr lang="el-GR" sz="2000" dirty="0" err="1"/>
              <a:t>Plans</a:t>
            </a:r>
            <a:r>
              <a:rPr lang="el-GR" sz="2000" dirty="0"/>
              <a:t>, μέτρα προστασίας πηγών </a:t>
            </a:r>
            <a:r>
              <a:rPr lang="el-GR" sz="2000" dirty="0" smtClean="0"/>
              <a:t>υδροληψίας </a:t>
            </a:r>
            <a:r>
              <a:rPr lang="el-GR" sz="2000" dirty="0" err="1"/>
              <a:t>κ.ά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4104604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Ομάδα 4"/>
          <p:cNvGrpSpPr/>
          <p:nvPr/>
        </p:nvGrpSpPr>
        <p:grpSpPr>
          <a:xfrm>
            <a:off x="1189725" y="527855"/>
            <a:ext cx="6732303" cy="768930"/>
            <a:chOff x="986385" y="755424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1057262" y="1044781"/>
              <a:ext cx="5449813" cy="7027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Μέτρα για την αντιμετώπιση της διάβρωσης των </a:t>
              </a:r>
              <a:r>
                <a:rPr lang="el-GR" sz="2000" b="1" dirty="0" smtClean="0"/>
                <a:t>ακτών</a:t>
              </a:r>
              <a:endParaRPr lang="el-GR" sz="2000" kern="1200" dirty="0"/>
            </a:p>
          </p:txBody>
        </p:sp>
      </p:grpSp>
      <p:sp>
        <p:nvSpPr>
          <p:cNvPr id="8" name="Ορθογώνιο 7"/>
          <p:cNvSpPr/>
          <p:nvPr/>
        </p:nvSpPr>
        <p:spPr>
          <a:xfrm>
            <a:off x="673330" y="1670859"/>
            <a:ext cx="797190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 smtClean="0"/>
              <a:t>β’ </a:t>
            </a:r>
            <a:r>
              <a:rPr lang="el-GR" sz="20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2.000.000 €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/>
              <a:t>Περιφέρεια, Δήμοι Θεσσαλίας</a:t>
            </a:r>
            <a:endParaRPr lang="el-GR" sz="20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Καθορισμός ζωνών επικινδυνότητας, μηχανισμός παρακολούθησης </a:t>
            </a:r>
            <a:r>
              <a:rPr lang="el-GR" sz="2000" dirty="0" err="1" smtClean="0"/>
              <a:t>κ.ά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1670527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5" name="Ομάδα 4"/>
          <p:cNvGrpSpPr/>
          <p:nvPr/>
        </p:nvGrpSpPr>
        <p:grpSpPr>
          <a:xfrm>
            <a:off x="1189725" y="527854"/>
            <a:ext cx="7172879" cy="893621"/>
            <a:chOff x="986385" y="755424"/>
            <a:chExt cx="5520690" cy="1121760"/>
          </a:xfrm>
        </p:grpSpPr>
        <p:sp>
          <p:nvSpPr>
            <p:cNvPr id="7" name="Στρογγυλεμένο ορθογώνιο 6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Στρογγυλεμένο ορθογώνιο 4"/>
            <p:cNvSpPr txBox="1"/>
            <p:nvPr/>
          </p:nvSpPr>
          <p:spPr>
            <a:xfrm>
              <a:off x="1057262" y="982172"/>
              <a:ext cx="5449813" cy="70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Έργα και Μελέτες προστασίας οικισμών από </a:t>
              </a:r>
              <a:r>
                <a:rPr lang="el-GR" sz="2000" b="1" dirty="0" smtClean="0"/>
                <a:t>κατολισθήσεις</a:t>
              </a:r>
              <a:endParaRPr lang="el-GR" sz="2000" kern="1200" dirty="0"/>
            </a:p>
          </p:txBody>
        </p:sp>
      </p:grpSp>
      <p:sp>
        <p:nvSpPr>
          <p:cNvPr id="10" name="Ορθογώνιο 9"/>
          <p:cNvSpPr/>
          <p:nvPr/>
        </p:nvSpPr>
        <p:spPr>
          <a:xfrm>
            <a:off x="673331" y="1670860"/>
            <a:ext cx="798853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 smtClean="0"/>
              <a:t>β’ </a:t>
            </a:r>
            <a:r>
              <a:rPr lang="el-GR" sz="20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4.500.000 €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/>
              <a:t>Περιφέρεια, Δήμοι Θεσσαλίας</a:t>
            </a:r>
            <a:endParaRPr lang="el-GR" sz="20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Τεχνικές μελέτες και παρεμβάσεις αντιστήριξης / προστασίας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11621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5" name="Ομάδα 4"/>
          <p:cNvGrpSpPr/>
          <p:nvPr/>
        </p:nvGrpSpPr>
        <p:grpSpPr>
          <a:xfrm>
            <a:off x="706583" y="527854"/>
            <a:ext cx="7656022" cy="1018313"/>
            <a:chOff x="986385" y="755424"/>
            <a:chExt cx="5520690" cy="1121760"/>
          </a:xfrm>
        </p:grpSpPr>
        <p:sp>
          <p:nvSpPr>
            <p:cNvPr id="8" name="Στρογγυλεμένο ορθογώνιο 7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Στρογγυλεμένο ορθογώνιο 4"/>
            <p:cNvSpPr txBox="1"/>
            <p:nvPr/>
          </p:nvSpPr>
          <p:spPr>
            <a:xfrm>
              <a:off x="1057262" y="982172"/>
              <a:ext cx="5449813" cy="70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Προστασία οικισμών από τις επιπτώσεις της κλιματικής αλλαγής, όπως φωτιές, με παρεμβάσεις σε </a:t>
              </a:r>
              <a:r>
                <a:rPr lang="el-GR" sz="2000" b="1" dirty="0" err="1"/>
                <a:t>περιαστικές</a:t>
              </a:r>
              <a:r>
                <a:rPr lang="el-GR" sz="2000" b="1" dirty="0"/>
                <a:t> δασικές </a:t>
              </a:r>
              <a:r>
                <a:rPr lang="el-GR" sz="2000" b="1" dirty="0" smtClean="0"/>
                <a:t>εκτάσεις</a:t>
              </a:r>
              <a:endParaRPr lang="el-GR" sz="2000" kern="1200" dirty="0"/>
            </a:p>
          </p:txBody>
        </p:sp>
      </p:grpSp>
      <p:sp>
        <p:nvSpPr>
          <p:cNvPr id="10" name="Ορθογώνιο 9"/>
          <p:cNvSpPr/>
          <p:nvPr/>
        </p:nvSpPr>
        <p:spPr>
          <a:xfrm>
            <a:off x="673331" y="1670860"/>
            <a:ext cx="79885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</a:t>
            </a:r>
            <a:r>
              <a:rPr lang="el-GR" sz="2000" dirty="0" smtClean="0"/>
              <a:t>:</a:t>
            </a:r>
            <a:r>
              <a:rPr lang="el-GR" sz="2000" b="1" dirty="0" smtClean="0"/>
              <a:t> γ’ τετράμηνο </a:t>
            </a:r>
            <a:r>
              <a:rPr lang="el-GR" sz="2000" b="1" dirty="0"/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4.000.000 €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</a:t>
            </a:r>
            <a:r>
              <a:rPr lang="el-GR" sz="2000" dirty="0" smtClean="0"/>
              <a:t>:</a:t>
            </a:r>
            <a:r>
              <a:rPr lang="el-GR" sz="2000" b="1" dirty="0" smtClean="0">
                <a:solidFill>
                  <a:srgbClr val="FF0000"/>
                </a:solidFill>
              </a:rPr>
              <a:t> </a:t>
            </a:r>
            <a:r>
              <a:rPr lang="el-GR" sz="2000" b="1" dirty="0" smtClean="0"/>
              <a:t>Δήμοι Θεσσαλίας</a:t>
            </a:r>
            <a:endParaRPr lang="el-GR" sz="20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Αντιπυρικές ζώνες, δενδροφυτεύσεις, εξοπλισμός πυροπροστασίας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335885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8" name="Ομάδα 7"/>
          <p:cNvGrpSpPr/>
          <p:nvPr/>
        </p:nvGrpSpPr>
        <p:grpSpPr>
          <a:xfrm>
            <a:off x="834045" y="572189"/>
            <a:ext cx="7836130" cy="1106982"/>
            <a:chOff x="986385" y="755424"/>
            <a:chExt cx="5520690" cy="1121760"/>
          </a:xfrm>
        </p:grpSpPr>
        <p:sp>
          <p:nvSpPr>
            <p:cNvPr id="9" name="Στρογγυλεμένο ορθογώνιο 8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Στρογγυλεμένο ορθογώνιο 4"/>
            <p:cNvSpPr txBox="1"/>
            <p:nvPr/>
          </p:nvSpPr>
          <p:spPr>
            <a:xfrm>
              <a:off x="1057262" y="982172"/>
              <a:ext cx="5449813" cy="70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Αστικές περιβαλλοντικές παρεμβάσεις σε οικισμούς με επικέντρωση σε Πράσινες και Μπλε </a:t>
              </a:r>
              <a:r>
                <a:rPr lang="el-GR" sz="2000" b="1" dirty="0" smtClean="0"/>
                <a:t>υποδομές</a:t>
              </a:r>
              <a:endParaRPr lang="el-GR" sz="2000" kern="1200" dirty="0"/>
            </a:p>
          </p:txBody>
        </p:sp>
      </p:grpSp>
      <p:sp>
        <p:nvSpPr>
          <p:cNvPr id="11" name="Ορθογώνιο 10"/>
          <p:cNvSpPr/>
          <p:nvPr/>
        </p:nvSpPr>
        <p:spPr>
          <a:xfrm>
            <a:off x="656706" y="2327567"/>
            <a:ext cx="82794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</a:t>
            </a:r>
            <a:r>
              <a:rPr lang="el-GR" sz="2000" dirty="0" smtClean="0"/>
              <a:t>:</a:t>
            </a:r>
            <a:r>
              <a:rPr lang="el-GR" sz="2000" b="1" dirty="0" smtClean="0"/>
              <a:t> γ’ τετράμηνο </a:t>
            </a:r>
            <a:r>
              <a:rPr lang="el-GR" sz="2000" b="1" dirty="0"/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10.700.000 €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</a:t>
            </a:r>
            <a:r>
              <a:rPr lang="el-GR" sz="2000" dirty="0" smtClean="0"/>
              <a:t>:</a:t>
            </a:r>
            <a:r>
              <a:rPr lang="el-GR" sz="2000" b="1" dirty="0" smtClean="0">
                <a:solidFill>
                  <a:srgbClr val="FF0000"/>
                </a:solidFill>
              </a:rPr>
              <a:t> </a:t>
            </a:r>
            <a:r>
              <a:rPr lang="el-GR" sz="2000" b="1" dirty="0"/>
              <a:t>Δήμοι Θεσσαλίας (εκτός ΒΑΑ)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Πράσινες –μπλε διαδρομές και δίκτυα, πάρκα πόλης, πράσινες ταράτσες </a:t>
            </a:r>
            <a:r>
              <a:rPr lang="el-GR" sz="2000" dirty="0" err="1" smtClean="0"/>
              <a:t>κά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47139523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500</TotalTime>
  <Words>430</Words>
  <Application>Microsoft Office PowerPoint</Application>
  <PresentationFormat>Προβολή στην οθόνη (4:3)</PresentationFormat>
  <Paragraphs>64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Tahoma</vt:lpstr>
      <vt:lpstr>Wingdings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ΣΕΙΡΑΓΑΚΗ ΚΕΡΑΣΙΑ</cp:lastModifiedBy>
  <cp:revision>71</cp:revision>
  <cp:lastPrinted>2024-02-16T07:06:33Z</cp:lastPrinted>
  <dcterms:created xsi:type="dcterms:W3CDTF">2022-11-10T09:54:54Z</dcterms:created>
  <dcterms:modified xsi:type="dcterms:W3CDTF">2024-02-16T07:20:10Z</dcterms:modified>
</cp:coreProperties>
</file>