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9" r:id="rId4"/>
    <p:sldId id="281" r:id="rId5"/>
    <p:sldId id="353" r:id="rId6"/>
    <p:sldId id="261" r:id="rId7"/>
    <p:sldId id="357" r:id="rId8"/>
    <p:sldId id="358" r:id="rId9"/>
    <p:sldId id="262" r:id="rId10"/>
    <p:sldId id="334" r:id="rId11"/>
    <p:sldId id="263" r:id="rId12"/>
    <p:sldId id="354" r:id="rId13"/>
    <p:sldId id="264" r:id="rId14"/>
    <p:sldId id="335" r:id="rId15"/>
    <p:sldId id="265" r:id="rId16"/>
    <p:sldId id="266" r:id="rId17"/>
    <p:sldId id="337" r:id="rId18"/>
    <p:sldId id="267" r:id="rId19"/>
    <p:sldId id="268" r:id="rId20"/>
    <p:sldId id="338" r:id="rId21"/>
    <p:sldId id="339" r:id="rId22"/>
    <p:sldId id="269" r:id="rId23"/>
    <p:sldId id="270" r:id="rId24"/>
    <p:sldId id="360" r:id="rId25"/>
    <p:sldId id="340" r:id="rId26"/>
    <p:sldId id="271" r:id="rId27"/>
    <p:sldId id="272" r:id="rId28"/>
    <p:sldId id="343" r:id="rId29"/>
    <p:sldId id="273" r:id="rId30"/>
    <p:sldId id="356" r:id="rId31"/>
    <p:sldId id="359" r:id="rId32"/>
    <p:sldId id="355" r:id="rId33"/>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151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_________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_________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_________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_________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_________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_________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_________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______________Microsoft_Excel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33"/>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8705803869246162E-2"/>
          <c:y val="0.12550905739411605"/>
          <c:w val="0.94129426088789414"/>
          <c:h val="0.7640802582352304"/>
        </c:manualLayout>
      </c:layout>
      <c:pie3DChart>
        <c:varyColors val="1"/>
        <c:ser>
          <c:idx val="0"/>
          <c:order val="0"/>
          <c:tx>
            <c:strRef>
              <c:f>Φύλλο1!$B$1</c:f>
              <c:strCache>
                <c:ptCount val="1"/>
                <c:pt idx="0">
                  <c:v>ΣΥΝΟΛΙΚΗ ΔΗΜΟΣΙΑ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8C9-4327-90EB-86D78D69C15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8C9-4327-90EB-86D78D69C155}"/>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8C9-4327-90EB-86D78D69C155}"/>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8C9-4327-90EB-86D78D69C155}"/>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8C9-4327-90EB-86D78D69C155}"/>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8C9-4327-90EB-86D78D69C155}"/>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8C9-4327-90EB-86D78D69C155}"/>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8C9-4327-90EB-86D78D69C155}"/>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1-58C9-4327-90EB-86D78D69C155}"/>
                </c:ext>
              </c:extLst>
            </c:dLbl>
            <c:dLbl>
              <c:idx val="1"/>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3-58C9-4327-90EB-86D78D69C155}"/>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5-58C9-4327-90EB-86D78D69C155}"/>
                </c:ext>
              </c:extLst>
            </c:dLbl>
            <c:dLbl>
              <c:idx val="3"/>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7-58C9-4327-90EB-86D78D69C155}"/>
                </c:ext>
              </c:extLst>
            </c:dLbl>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9-58C9-4327-90EB-86D78D69C155}"/>
                </c:ext>
              </c:extLst>
            </c:dLbl>
            <c:dLbl>
              <c:idx val="5"/>
              <c:layout>
                <c:manualLayout>
                  <c:x val="-1.7657713987525922E-16"/>
                  <c:y val="-0.21818181818181817"/>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58C9-4327-90EB-86D78D69C155}"/>
                </c:ext>
              </c:extLst>
            </c:dLbl>
            <c:dLbl>
              <c:idx val="6"/>
              <c:layout>
                <c:manualLayout>
                  <c:x val="0"/>
                  <c:y val="1.163636363636363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58C9-4327-90EB-86D78D69C155}"/>
                </c:ext>
              </c:extLst>
            </c:dLbl>
            <c:dLbl>
              <c:idx val="7"/>
              <c:layout>
                <c:manualLayout>
                  <c:x val="-2.4078979051288226E-3"/>
                  <c:y val="0.11636363636363625"/>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58C9-4327-90EB-86D78D69C155}"/>
                </c:ext>
              </c:extLst>
            </c:dLbl>
            <c:numFmt formatCode="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Φύλλο1!$A$2:$A$9</c:f>
              <c:strCache>
                <c:ptCount val="8"/>
                <c:pt idx="0">
                  <c:v>ΣΠ 1</c:v>
                </c:pt>
                <c:pt idx="1">
                  <c:v>ΣΠ 2</c:v>
                </c:pt>
                <c:pt idx="2">
                  <c:v>ΣΠ 3</c:v>
                </c:pt>
                <c:pt idx="3">
                  <c:v>ΣΠ 4 - ΕΤΠΑ</c:v>
                </c:pt>
                <c:pt idx="4">
                  <c:v>ΣΠ 4 - ΕΚΤ+</c:v>
                </c:pt>
                <c:pt idx="5">
                  <c:v>ΣΠ 5</c:v>
                </c:pt>
                <c:pt idx="6">
                  <c:v>ΤΒ ΕΤΠΑ</c:v>
                </c:pt>
                <c:pt idx="7">
                  <c:v>ΤΒ ΕΚΤ+</c:v>
                </c:pt>
              </c:strCache>
            </c:strRef>
          </c:cat>
          <c:val>
            <c:numRef>
              <c:f>Φύλλο1!$B$2:$B$9</c:f>
              <c:numCache>
                <c:formatCode>General</c:formatCode>
                <c:ptCount val="8"/>
                <c:pt idx="0">
                  <c:v>70336125</c:v>
                </c:pt>
                <c:pt idx="1">
                  <c:v>111816404</c:v>
                </c:pt>
                <c:pt idx="2">
                  <c:v>40578533</c:v>
                </c:pt>
                <c:pt idx="3">
                  <c:v>81157067</c:v>
                </c:pt>
                <c:pt idx="4">
                  <c:v>140522500</c:v>
                </c:pt>
                <c:pt idx="5">
                  <c:v>99191969</c:v>
                </c:pt>
                <c:pt idx="6">
                  <c:v>7309742</c:v>
                </c:pt>
                <c:pt idx="7">
                  <c:v>2973324</c:v>
                </c:pt>
              </c:numCache>
            </c:numRef>
          </c:val>
          <c:extLst>
            <c:ext xmlns:c16="http://schemas.microsoft.com/office/drawing/2014/chart" uri="{C3380CC4-5D6E-409C-BE32-E72D297353CC}">
              <c16:uniqueId val="{00000010-58C9-4327-90EB-86D78D69C155}"/>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0A8-4210-95EC-64BC6230F53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0A8-4210-95EC-64BC6230F53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0A8-4210-95EC-64BC6230F530}"/>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50A8-4210-95EC-64BC6230F530}"/>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50A8-4210-95EC-64BC6230F530}"/>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50A8-4210-95EC-64BC6230F530}"/>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Φύλλο1!$A$2:$A$4</c:f>
              <c:strCache>
                <c:ptCount val="3"/>
                <c:pt idx="0">
                  <c:v>Ε.Σ. 1.i</c:v>
                </c:pt>
                <c:pt idx="1">
                  <c:v>Ε.Σ. 1.ii</c:v>
                </c:pt>
                <c:pt idx="2">
                  <c:v>Ε.Σ. 1.iii</c:v>
                </c:pt>
              </c:strCache>
            </c:strRef>
          </c:cat>
          <c:val>
            <c:numRef>
              <c:f>Φύλλο1!$B$2:$B$4</c:f>
              <c:numCache>
                <c:formatCode>General</c:formatCode>
                <c:ptCount val="3"/>
                <c:pt idx="0">
                  <c:v>25500000</c:v>
                </c:pt>
                <c:pt idx="1">
                  <c:v>7500000</c:v>
                </c:pt>
                <c:pt idx="2">
                  <c:v>37336125</c:v>
                </c:pt>
              </c:numCache>
            </c:numRef>
          </c:val>
          <c:extLst>
            <c:ext xmlns:c16="http://schemas.microsoft.com/office/drawing/2014/chart" uri="{C3380CC4-5D6E-409C-BE32-E72D297353CC}">
              <c16:uniqueId val="{00000006-50A8-4210-95EC-64BC6230F530}"/>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manualLayout>
          <c:xMode val="edge"/>
          <c:yMode val="edge"/>
          <c:x val="0.14485913797254996"/>
          <c:y val="6.5146579804560262E-2"/>
        </c:manualLayout>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8986805857069473E-2"/>
          <c:y val="0.25868595415801038"/>
          <c:w val="0.82202638828586105"/>
          <c:h val="0.689577060196465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35E-455D-BFAC-F18BFBA3395F}"/>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35E-455D-BFAC-F18BFBA3395F}"/>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35E-455D-BFAC-F18BFBA3395F}"/>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35E-455D-BFAC-F18BFBA3395F}"/>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35E-455D-BFAC-F18BFBA3395F}"/>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C35E-455D-BFAC-F18BFBA3395F}"/>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C35E-455D-BFAC-F18BFBA3395F}"/>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C35E-455D-BFAC-F18BFBA3395F}"/>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C35E-455D-BFAC-F18BFBA3395F}"/>
                </c:ext>
              </c:extLst>
            </c:dLbl>
            <c:dLbl>
              <c:idx val="3"/>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C35E-455D-BFAC-F18BFBA3395F}"/>
                </c:ext>
              </c:extLst>
            </c:dLbl>
            <c:dLbl>
              <c:idx val="4"/>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9-C35E-455D-BFAC-F18BFBA3395F}"/>
                </c:ext>
              </c:extLst>
            </c:dLbl>
            <c:dLbl>
              <c:idx val="5"/>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B-C35E-455D-BFAC-F18BFBA3395F}"/>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Φύλλο1!$A$2:$A$7</c:f>
              <c:strCache>
                <c:ptCount val="6"/>
                <c:pt idx="0">
                  <c:v>Ε.Σ. 2.i</c:v>
                </c:pt>
                <c:pt idx="1">
                  <c:v>Ε.Σ. 2.ii</c:v>
                </c:pt>
                <c:pt idx="2">
                  <c:v>Ε.Σ. 2.iv</c:v>
                </c:pt>
                <c:pt idx="3">
                  <c:v>Ε.Σ. 2.v</c:v>
                </c:pt>
                <c:pt idx="4">
                  <c:v>Ε.Σ. 2.vi</c:v>
                </c:pt>
                <c:pt idx="5">
                  <c:v>Ε.Σ. 2.vii</c:v>
                </c:pt>
              </c:strCache>
            </c:strRef>
          </c:cat>
          <c:val>
            <c:numRef>
              <c:f>Φύλλο1!$B$2:$B$7</c:f>
              <c:numCache>
                <c:formatCode>General</c:formatCode>
                <c:ptCount val="6"/>
                <c:pt idx="0">
                  <c:v>21000000</c:v>
                </c:pt>
                <c:pt idx="1">
                  <c:v>7110522</c:v>
                </c:pt>
                <c:pt idx="2">
                  <c:v>24500000</c:v>
                </c:pt>
                <c:pt idx="3">
                  <c:v>26000000</c:v>
                </c:pt>
                <c:pt idx="4">
                  <c:v>22500000</c:v>
                </c:pt>
                <c:pt idx="5">
                  <c:v>10705882</c:v>
                </c:pt>
              </c:numCache>
            </c:numRef>
          </c:val>
          <c:extLst>
            <c:ext xmlns:c16="http://schemas.microsoft.com/office/drawing/2014/chart" uri="{C3380CC4-5D6E-409C-BE32-E72D297353CC}">
              <c16:uniqueId val="{0000000C-C35E-455D-BFAC-F18BFBA3395F}"/>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3BA-44E1-B55B-ECC261E661B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3BA-44E1-B55B-ECC261E661B5}"/>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F3BA-44E1-B55B-ECC261E661B5}"/>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F3BA-44E1-B55B-ECC261E661B5}"/>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3.i</c:v>
                </c:pt>
                <c:pt idx="1">
                  <c:v>Ε.Σ. 3.ii</c:v>
                </c:pt>
              </c:strCache>
            </c:strRef>
          </c:cat>
          <c:val>
            <c:numRef>
              <c:f>Φύλλο1!$B$2:$B$3</c:f>
              <c:numCache>
                <c:formatCode>General</c:formatCode>
                <c:ptCount val="2"/>
                <c:pt idx="0">
                  <c:v>10000000</c:v>
                </c:pt>
                <c:pt idx="1">
                  <c:v>30578533</c:v>
                </c:pt>
              </c:numCache>
            </c:numRef>
          </c:val>
          <c:extLst>
            <c:ext xmlns:c16="http://schemas.microsoft.com/office/drawing/2014/chart" uri="{C3380CC4-5D6E-409C-BE32-E72D297353CC}">
              <c16:uniqueId val="{00000004-F3BA-44E1-B55B-ECC261E661B5}"/>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870598006584693E-2"/>
          <c:y val="0.30438261242545683"/>
          <c:w val="0.82202638828586105"/>
          <c:h val="0.69428588093155019"/>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F9E-47C3-8D6F-F7A119AEE51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F9E-47C3-8D6F-F7A119AEE516}"/>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F9E-47C3-8D6F-F7A119AEE516}"/>
              </c:ext>
            </c:extLst>
          </c:dPt>
          <c:dPt>
            <c:idx val="3"/>
            <c:bubble3D val="0"/>
            <c:explosion val="11"/>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F9E-47C3-8D6F-F7A119AEE516}"/>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F9E-47C3-8D6F-F7A119AEE516}"/>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AF9E-47C3-8D6F-F7A119AEE516}"/>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AF9E-47C3-8D6F-F7A119AEE516}"/>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AF9E-47C3-8D6F-F7A119AEE516}"/>
                </c:ext>
              </c:extLst>
            </c:dLbl>
            <c:dLbl>
              <c:idx val="3"/>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AF9E-47C3-8D6F-F7A119AEE516}"/>
                </c:ext>
              </c:extLst>
            </c:dLbl>
            <c:dLbl>
              <c:idx val="4"/>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9-AF9E-47C3-8D6F-F7A119AEE516}"/>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Φύλλο1!$A$2:$A$6</c:f>
              <c:strCache>
                <c:ptCount val="5"/>
                <c:pt idx="0">
                  <c:v>Ε.Σ. 4.i</c:v>
                </c:pt>
                <c:pt idx="1">
                  <c:v>Ε.Σ. 4.ii</c:v>
                </c:pt>
                <c:pt idx="2">
                  <c:v>Ε.Σ. 4.iii</c:v>
                </c:pt>
                <c:pt idx="3">
                  <c:v>Ε.Σ. 4.v</c:v>
                </c:pt>
                <c:pt idx="4">
                  <c:v>Ε.Σ. 4.vi</c:v>
                </c:pt>
              </c:strCache>
            </c:strRef>
          </c:cat>
          <c:val>
            <c:numRef>
              <c:f>Φύλλο1!$B$2:$B$6</c:f>
              <c:numCache>
                <c:formatCode>General</c:formatCode>
                <c:ptCount val="5"/>
                <c:pt idx="0">
                  <c:v>3000000</c:v>
                </c:pt>
                <c:pt idx="1">
                  <c:v>24500000</c:v>
                </c:pt>
                <c:pt idx="2">
                  <c:v>4000000</c:v>
                </c:pt>
                <c:pt idx="3">
                  <c:v>26657067</c:v>
                </c:pt>
                <c:pt idx="4">
                  <c:v>23000000</c:v>
                </c:pt>
              </c:numCache>
            </c:numRef>
          </c:val>
          <c:extLst>
            <c:ext xmlns:c16="http://schemas.microsoft.com/office/drawing/2014/chart" uri="{C3380CC4-5D6E-409C-BE32-E72D297353CC}">
              <c16:uniqueId val="{0000000A-AF9E-47C3-8D6F-F7A119AEE516}"/>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639482423548792"/>
          <c:y val="0.1565538273489277"/>
          <c:w val="0.78667349599923331"/>
          <c:h val="0.66475504162287913"/>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C24-4BED-9605-196D509D724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C24-4BED-9605-196D509D724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C24-4BED-9605-196D509D724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C24-4BED-9605-196D509D724E}"/>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C24-4BED-9605-196D509D724E}"/>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C24-4BED-9605-196D509D724E}"/>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9C24-4BED-9605-196D509D724E}"/>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9C24-4BED-9605-196D509D724E}"/>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9C24-4BED-9605-196D509D724E}"/>
              </c:ext>
            </c:extLst>
          </c:dPt>
          <c:dLbls>
            <c:dLbl>
              <c:idx val="0"/>
              <c:layout>
                <c:manualLayout>
                  <c:x val="-0.12100456621004566"/>
                  <c:y val="-3.9447731755424098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9C24-4BED-9605-196D509D724E}"/>
                </c:ext>
              </c:extLst>
            </c:dLbl>
            <c:dLbl>
              <c:idx val="1"/>
              <c:layout>
                <c:manualLayout>
                  <c:x val="-3.4246575342465835E-2"/>
                  <c:y val="-8.284023668639053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2"/>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9C24-4BED-9605-196D509D724E}"/>
                </c:ext>
              </c:extLst>
            </c:dLbl>
            <c:dLbl>
              <c:idx val="2"/>
              <c:layout>
                <c:manualLayout>
                  <c:x val="0.14155251141552502"/>
                  <c:y val="-5.5226824457593686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3"/>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9C24-4BED-9605-196D509D724E}"/>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9C24-4BED-9605-196D509D724E}"/>
                </c:ext>
              </c:extLst>
            </c:dLbl>
            <c:dLbl>
              <c:idx val="4"/>
              <c:layout>
                <c:manualLayout>
                  <c:x val="4.5662100456621002E-3"/>
                  <c:y val="-4.339250493096646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5"/>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9C24-4BED-9605-196D509D724E}"/>
                </c:ext>
              </c:extLst>
            </c:dLbl>
            <c:dLbl>
              <c:idx val="5"/>
              <c:layout>
                <c:manualLayout>
                  <c:x val="4.5662100456621002E-3"/>
                  <c:y val="3.9447731755424063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6"/>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B-9C24-4BED-9605-196D509D724E}"/>
                </c:ext>
              </c:extLst>
            </c:dLbl>
            <c:dLbl>
              <c:idx val="6"/>
              <c:layout>
                <c:manualLayout>
                  <c:x val="-2.7397260273972601E-2"/>
                  <c:y val="0.13017751479289941"/>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lumMod val="60000"/>
                        </a:schemeClr>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D-9C24-4BED-9605-196D509D724E}"/>
                </c:ext>
              </c:extLst>
            </c:dLbl>
            <c:dLbl>
              <c:idx val="7"/>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2">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F-9C24-4BED-9605-196D509D724E}"/>
                </c:ext>
              </c:extLst>
            </c:dLbl>
            <c:dLbl>
              <c:idx val="8"/>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3">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11-9C24-4BED-9605-196D509D724E}"/>
                </c:ext>
              </c:extLst>
            </c:dLbl>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Φύλλο1!$A$2:$A$10</c:f>
              <c:strCache>
                <c:ptCount val="9"/>
                <c:pt idx="0">
                  <c:v>Ε.Σ. 4.1(α)</c:v>
                </c:pt>
                <c:pt idx="1">
                  <c:v>Ε.Σ. 4.3 (γ)</c:v>
                </c:pt>
                <c:pt idx="2">
                  <c:v>Ε.Σ. 4.4 (δ)</c:v>
                </c:pt>
                <c:pt idx="3">
                  <c:v>Ε.Σ. 4.6 (στ)</c:v>
                </c:pt>
                <c:pt idx="4">
                  <c:v>Ε.Σ. 4.8 (η)</c:v>
                </c:pt>
                <c:pt idx="5">
                  <c:v>Ε.Σ. 4.9 (θ)</c:v>
                </c:pt>
                <c:pt idx="6">
                  <c:v>Ε.Σ. 4.10 (ι)</c:v>
                </c:pt>
                <c:pt idx="7">
                  <c:v>Ε.Σ. 4.11 (ια)</c:v>
                </c:pt>
                <c:pt idx="8">
                  <c:v>Ε.Σ. 4.8 (ιβ)</c:v>
                </c:pt>
              </c:strCache>
            </c:strRef>
          </c:cat>
          <c:val>
            <c:numRef>
              <c:f>Φύλλο1!$B$2:$B$10</c:f>
              <c:numCache>
                <c:formatCode>General</c:formatCode>
                <c:ptCount val="9"/>
                <c:pt idx="0">
                  <c:v>7100000</c:v>
                </c:pt>
                <c:pt idx="1">
                  <c:v>800000</c:v>
                </c:pt>
                <c:pt idx="2">
                  <c:v>600000</c:v>
                </c:pt>
                <c:pt idx="3">
                  <c:v>25152500</c:v>
                </c:pt>
                <c:pt idx="4">
                  <c:v>5650000</c:v>
                </c:pt>
                <c:pt idx="5">
                  <c:v>4900000</c:v>
                </c:pt>
                <c:pt idx="6">
                  <c:v>3220000</c:v>
                </c:pt>
                <c:pt idx="7">
                  <c:v>83100000</c:v>
                </c:pt>
                <c:pt idx="8">
                  <c:v>10000000</c:v>
                </c:pt>
              </c:numCache>
            </c:numRef>
          </c:val>
          <c:extLst>
            <c:ext xmlns:c16="http://schemas.microsoft.com/office/drawing/2014/chart" uri="{C3380CC4-5D6E-409C-BE32-E72D297353CC}">
              <c16:uniqueId val="{00000012-9C24-4BED-9605-196D509D724E}"/>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explosion val="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1EC-494B-AF1E-66AA93A3C40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1EC-494B-AF1E-66AA93A3C40C}"/>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31EC-494B-AF1E-66AA93A3C40C}"/>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31EC-494B-AF1E-66AA93A3C40C}"/>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5.i</c:v>
                </c:pt>
                <c:pt idx="1">
                  <c:v>Ε.Σ. 5.ii</c:v>
                </c:pt>
              </c:strCache>
            </c:strRef>
          </c:cat>
          <c:val>
            <c:numRef>
              <c:f>Φύλλο1!$B$2:$B$3</c:f>
              <c:numCache>
                <c:formatCode>General</c:formatCode>
                <c:ptCount val="2"/>
                <c:pt idx="0">
                  <c:v>71645627</c:v>
                </c:pt>
                <c:pt idx="1">
                  <c:v>27546342</c:v>
                </c:pt>
              </c:numCache>
            </c:numRef>
          </c:val>
          <c:extLst>
            <c:ext xmlns:c16="http://schemas.microsoft.com/office/drawing/2014/chart" uri="{C3380CC4-5D6E-409C-BE32-E72D297353CC}">
              <c16:uniqueId val="{00000004-31EC-494B-AF1E-66AA93A3C40C}"/>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2E10-4C7D-B163-A42A1A219F2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2E10-4C7D-B163-A42A1A219F27}"/>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2E10-4C7D-B163-A42A1A219F27}"/>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2E10-4C7D-B163-A42A1A219F27}"/>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ΤΒ ΕΤΠΑ</c:v>
                </c:pt>
                <c:pt idx="1">
                  <c:v>ΤΒ ΕΚΤ+</c:v>
                </c:pt>
              </c:strCache>
            </c:strRef>
          </c:cat>
          <c:val>
            <c:numRef>
              <c:f>Φύλλο1!$B$2:$B$3</c:f>
              <c:numCache>
                <c:formatCode>General</c:formatCode>
                <c:ptCount val="2"/>
                <c:pt idx="0">
                  <c:v>7309742</c:v>
                </c:pt>
                <c:pt idx="1">
                  <c:v>2973324</c:v>
                </c:pt>
              </c:numCache>
            </c:numRef>
          </c:val>
          <c:extLst>
            <c:ext xmlns:c16="http://schemas.microsoft.com/office/drawing/2014/chart" uri="{C3380CC4-5D6E-409C-BE32-E72D297353CC}">
              <c16:uniqueId val="{00000004-2E10-4C7D-B163-A42A1A219F27}"/>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DF95FC1-14C0-4587-A915-EE1AA2CBB65F}" type="datetimeFigureOut">
              <a:rPr lang="el-GR" smtClean="0"/>
              <a:t>16/2/2024</a:t>
            </a:fld>
            <a:endParaRPr lang="el-GR"/>
          </a:p>
        </p:txBody>
      </p:sp>
      <p:sp>
        <p:nvSpPr>
          <p:cNvPr id="4" name="Θέση εικόνας διαφάνειας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1FCCAF4-B58C-416F-975D-6F095CC2D5B4}" type="slidenum">
              <a:rPr lang="el-GR" smtClean="0"/>
              <a:t>‹#›</a:t>
            </a:fld>
            <a:endParaRPr lang="el-GR"/>
          </a:p>
        </p:txBody>
      </p:sp>
    </p:spTree>
    <p:extLst>
      <p:ext uri="{BB962C8B-B14F-4D97-AF65-F5344CB8AC3E}">
        <p14:creationId xmlns:p14="http://schemas.microsoft.com/office/powerpoint/2010/main" val="4131050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l-GR"/>
              <a:t>Στυλ κύριου τίτλου</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16/2/2024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97490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16/2/2024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2289822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16/2/2024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4939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16/2/2024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36161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l-GR"/>
              <a:t>Στυλ κύριου τίτλου</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782AFB71-1C71-4978-BB05-9742C4DB277C}" type="datetimeFigureOut">
              <a:rPr lang="el-GR" smtClean="0"/>
              <a:t>16/2/2024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72393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782AFB71-1C71-4978-BB05-9742C4DB277C}" type="datetimeFigureOut">
              <a:rPr lang="el-GR" smtClean="0"/>
              <a:t>16/2/2024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34449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l-GR"/>
              <a:t>Στυλ κύριου τίτλου</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29842" y="2505075"/>
            <a:ext cx="3868340"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4629150" y="2505075"/>
            <a:ext cx="3887391"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782AFB71-1C71-4978-BB05-9742C4DB277C}" type="datetimeFigureOut">
              <a:rPr lang="el-GR" smtClean="0"/>
              <a:t>16/2/2024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42197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782AFB71-1C71-4978-BB05-9742C4DB277C}" type="datetimeFigureOut">
              <a:rPr lang="el-GR" smtClean="0"/>
              <a:t>16/2/2024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015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AFB71-1C71-4978-BB05-9742C4DB277C}" type="datetimeFigureOut">
              <a:rPr lang="el-GR" smtClean="0"/>
              <a:t>16/2/2024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061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16/2/2024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1440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16/2/2024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10683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AFB71-1C71-4978-BB05-9742C4DB277C}" type="datetimeFigureOut">
              <a:rPr lang="el-GR" smtClean="0"/>
              <a:t>16/2/2024</a:t>
            </a:fld>
            <a:endParaRPr lang="el-G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62F2E-CCA9-450B-8BD9-640EE0ACE4B5}" type="slidenum">
              <a:rPr lang="el-GR" smtClean="0"/>
              <a:t>‹#›</a:t>
            </a:fld>
            <a:endParaRPr lang="el-GR"/>
          </a:p>
        </p:txBody>
      </p:sp>
    </p:spTree>
    <p:extLst>
      <p:ext uri="{BB962C8B-B14F-4D97-AF65-F5344CB8AC3E}">
        <p14:creationId xmlns:p14="http://schemas.microsoft.com/office/powerpoint/2010/main" val="1547179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thessalia-espa.gr/"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2762155" y="2880023"/>
            <a:ext cx="3951526" cy="1266197"/>
          </a:xfrm>
          <a:noFill/>
        </p:spPr>
        <p:txBody>
          <a:bodyPr>
            <a:noAutofit/>
          </a:bodyPr>
          <a:lstStyle/>
          <a:p>
            <a:r>
              <a:rPr lang="el-GR" b="1" dirty="0"/>
              <a:t> </a:t>
            </a:r>
          </a:p>
          <a:p>
            <a:r>
              <a:rPr lang="el-GR" b="1" dirty="0" err="1"/>
              <a:t>ΠεΠ</a:t>
            </a:r>
            <a:r>
              <a:rPr lang="el-GR" b="1" dirty="0"/>
              <a:t> «ΘΕΣΣΑΛΙΑ» 2021-2027</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8" name="Εικόνα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47" y="91775"/>
            <a:ext cx="802256" cy="809684"/>
          </a:xfrm>
          <a:prstGeom prst="rect">
            <a:avLst/>
          </a:prstGeom>
        </p:spPr>
      </p:pic>
      <p:sp>
        <p:nvSpPr>
          <p:cNvPr id="9" name="TextBox 8"/>
          <p:cNvSpPr txBox="1"/>
          <p:nvPr/>
        </p:nvSpPr>
        <p:spPr>
          <a:xfrm>
            <a:off x="279393" y="881498"/>
            <a:ext cx="1914307" cy="738664"/>
          </a:xfrm>
          <a:prstGeom prst="rect">
            <a:avLst/>
          </a:prstGeom>
          <a:noFill/>
        </p:spPr>
        <p:txBody>
          <a:bodyPr wrap="none" rtlCol="0">
            <a:spAutoFit/>
          </a:bodyPr>
          <a:lstStyle/>
          <a:p>
            <a:pPr algn="ctr"/>
            <a:r>
              <a:rPr lang="el-GR" sz="1050" b="1" dirty="0"/>
              <a:t>ΕΛΛΗΝΙΚΗ ΔΗΜΟΚΡΑΤΙΑ</a:t>
            </a:r>
          </a:p>
          <a:p>
            <a:pPr algn="ctr"/>
            <a:r>
              <a:rPr lang="el-GR" sz="1050" b="1" dirty="0"/>
              <a:t>ΠΕΡΙΦΕΡΕΙΑ ΘΕΣΣΑΛΙΑΣ</a:t>
            </a:r>
          </a:p>
          <a:p>
            <a:pPr algn="ctr"/>
            <a:r>
              <a:rPr lang="el-GR" sz="1050" b="1" dirty="0"/>
              <a:t>ΕΙΔΙΚΗ ΥΠΗΡΕΣΙΑ ΔΙΑΧΕΙΡΙΣΗΣ</a:t>
            </a:r>
          </a:p>
          <a:p>
            <a:pPr algn="ctr"/>
            <a:r>
              <a:rPr lang="el-GR" sz="1050" b="1" dirty="0"/>
              <a:t>ΠΡΟΓΡΑΜΜΑΤΟΣ «ΘΕΣΣΑΛΙΑ»</a:t>
            </a:r>
          </a:p>
        </p:txBody>
      </p:sp>
      <p:pic>
        <p:nvPicPr>
          <p:cNvPr id="11" name="Εικόνα 10"/>
          <p:cNvPicPr>
            <a:picLocks noChangeAspect="1"/>
          </p:cNvPicPr>
          <p:nvPr/>
        </p:nvPicPr>
        <p:blipFill>
          <a:blip r:embed="rId3" cstate="print">
            <a:extLst>
              <a:ext uri="{BEBA8EAE-BF5A-486C-A8C5-ECC9F3942E4B}">
                <a14:imgProps xmlns:a14="http://schemas.microsoft.com/office/drawing/2010/main">
                  <a14:imgLayer r:embed="rId4">
                    <a14:imgEffect>
                      <a14:saturation sat="28000"/>
                    </a14:imgEffect>
                  </a14:imgLayer>
                </a14:imgProps>
              </a:ext>
              <a:ext uri="{28A0092B-C50C-407E-A947-70E740481C1C}">
                <a14:useLocalDpi xmlns:a14="http://schemas.microsoft.com/office/drawing/2010/main" val="0"/>
              </a:ext>
            </a:extLst>
          </a:blip>
          <a:stretch>
            <a:fillRect/>
          </a:stretch>
        </p:blipFill>
        <p:spPr>
          <a:xfrm>
            <a:off x="0" y="6013374"/>
            <a:ext cx="9144000" cy="849194"/>
          </a:xfrm>
          <a:prstGeom prst="rect">
            <a:avLst/>
          </a:prstGeom>
        </p:spPr>
      </p:pic>
      <p:sp>
        <p:nvSpPr>
          <p:cNvPr id="12" name="Στρογγυλεμένο ορθογώνιο 11"/>
          <p:cNvSpPr/>
          <p:nvPr/>
        </p:nvSpPr>
        <p:spPr>
          <a:xfrm>
            <a:off x="2469379" y="2540064"/>
            <a:ext cx="4387645" cy="2214138"/>
          </a:xfrm>
          <a:prstGeom prst="round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13" name="Τίτλος 1">
            <a:extLst>
              <a:ext uri="{FF2B5EF4-FFF2-40B4-BE49-F238E27FC236}">
                <a16:creationId xmlns:a16="http://schemas.microsoft.com/office/drawing/2014/main" id="{E5F30A9A-1C1E-278F-8D48-63E95503978E}"/>
              </a:ext>
            </a:extLst>
          </p:cNvPr>
          <p:cNvSpPr txBox="1">
            <a:spLocks/>
          </p:cNvSpPr>
          <p:nvPr/>
        </p:nvSpPr>
        <p:spPr>
          <a:xfrm>
            <a:off x="5021826" y="5184059"/>
            <a:ext cx="3888400" cy="3719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l-GR" sz="2000" b="1" i="1" dirty="0" smtClean="0">
                <a:solidFill>
                  <a:srgbClr val="0070C0"/>
                </a:solidFill>
                <a:latin typeface="+mn-lt"/>
              </a:rPr>
              <a:t>Βόλος, 16 </a:t>
            </a:r>
            <a:r>
              <a:rPr lang="el-GR" sz="2000" b="1" i="1" dirty="0">
                <a:solidFill>
                  <a:srgbClr val="0070C0"/>
                </a:solidFill>
                <a:latin typeface="+mn-lt"/>
              </a:rPr>
              <a:t>Φεβρουαρίου 2024</a:t>
            </a:r>
            <a:endParaRPr lang="el-GR" sz="1600" b="1" i="1" dirty="0">
              <a:solidFill>
                <a:srgbClr val="0070C0"/>
              </a:solidFill>
              <a:latin typeface="+mn-lt"/>
            </a:endParaRPr>
          </a:p>
        </p:txBody>
      </p:sp>
    </p:spTree>
    <p:extLst>
      <p:ext uri="{BB962C8B-B14F-4D97-AF65-F5344CB8AC3E}">
        <p14:creationId xmlns:p14="http://schemas.microsoft.com/office/powerpoint/2010/main" val="769567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58189" y="665018"/>
            <a:ext cx="9144000" cy="242662"/>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300" b="1" dirty="0"/>
              <a:t>Προτεραιότητα 1: Ενίσχυση της Ανταγωνιστικότητας της Οικονομίας (ΕΤΠΑ)</a:t>
            </a:r>
            <a:r>
              <a:rPr lang="el-GR" sz="2400" b="1" dirty="0"/>
              <a:t/>
            </a:r>
            <a:br>
              <a:rPr lang="el-GR" sz="2400" b="1" dirty="0"/>
            </a:br>
            <a:endParaRPr lang="el-GR" sz="2400" b="1" dirty="0"/>
          </a:p>
        </p:txBody>
      </p:sp>
      <p:sp>
        <p:nvSpPr>
          <p:cNvPr id="9" name="Θέση περιεχομένου 8"/>
          <p:cNvSpPr>
            <a:spLocks noGrp="1"/>
          </p:cNvSpPr>
          <p:nvPr>
            <p:ph idx="1"/>
          </p:nvPr>
        </p:nvSpPr>
        <p:spPr>
          <a:xfrm>
            <a:off x="377455" y="1556223"/>
            <a:ext cx="8766545" cy="4620740"/>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Στην παρούσα φάση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Επικαιροποιείται</a:t>
            </a:r>
            <a:r>
              <a:rPr lang="el-GR" sz="2400" b="1" dirty="0">
                <a:effectLst/>
                <a:latin typeface="Calibri" panose="020F0502020204030204" pitchFamily="34" charset="0"/>
                <a:ea typeface="Calibri" panose="020F0502020204030204" pitchFamily="34" charset="0"/>
                <a:cs typeface="Times New Roman" panose="02020603050405020304" pitchFamily="18" charset="0"/>
              </a:rPr>
              <a:t> η </a:t>
            </a:r>
            <a:r>
              <a:rPr lang="en-US" sz="2400" b="1" dirty="0">
                <a:latin typeface="Calibri" panose="020F0502020204030204" pitchFamily="34" charset="0"/>
                <a:ea typeface="Calibri" panose="020F0502020204030204" pitchFamily="34" charset="0"/>
                <a:cs typeface="Times New Roman" panose="02020603050405020304" pitchFamily="18" charset="0"/>
              </a:rPr>
              <a:t>RIS3 </a:t>
            </a:r>
            <a:r>
              <a:rPr lang="en-US" sz="2400" dirty="0">
                <a:latin typeface="Calibri" panose="020F0502020204030204" pitchFamily="34" charset="0"/>
                <a:ea typeface="Calibri" panose="020F0502020204030204" pitchFamily="34" charset="0"/>
                <a:cs typeface="Times New Roman" panose="02020603050405020304" pitchFamily="18" charset="0"/>
              </a:rPr>
              <a:t>&amp;  </a:t>
            </a:r>
            <a:r>
              <a:rPr lang="el-GR" sz="2400" dirty="0">
                <a:latin typeface="Calibri" panose="020F0502020204030204" pitchFamily="34" charset="0"/>
                <a:ea typeface="Calibri" panose="020F0502020204030204" pitchFamily="34" charset="0"/>
                <a:cs typeface="Times New Roman" panose="02020603050405020304" pitchFamily="18" charset="0"/>
              </a:rPr>
              <a:t>τ</a:t>
            </a:r>
            <a:r>
              <a:rPr lang="el-GR" sz="2400" dirty="0">
                <a:effectLst/>
                <a:latin typeface="Calibri" panose="020F0502020204030204" pitchFamily="34" charset="0"/>
                <a:ea typeface="Calibri" panose="020F0502020204030204" pitchFamily="34" charset="0"/>
                <a:cs typeface="Times New Roman" panose="02020603050405020304" pitchFamily="18" charset="0"/>
              </a:rPr>
              <a:t>α όργανα παρακολούθησης της </a:t>
            </a:r>
            <a:r>
              <a:rPr lang="el-GR" sz="2000" i="1" dirty="0">
                <a:effectLst/>
                <a:latin typeface="Calibri" panose="020F0502020204030204" pitchFamily="34" charset="0"/>
                <a:ea typeface="Calibri" panose="020F0502020204030204" pitchFamily="34" charset="0"/>
                <a:cs typeface="Times New Roman" panose="02020603050405020304" pitchFamily="18" charset="0"/>
              </a:rPr>
              <a:t>(ολοκλήρωση 5</a:t>
            </a:r>
            <a:r>
              <a:rPr lang="el-GR" sz="2000" i="1"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δράσεις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Επιχειρηματικότητας</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l-GR" sz="2400" dirty="0" smtClean="0">
                <a:latin typeface="Calibri" panose="020F0502020204030204" pitchFamily="34" charset="0"/>
                <a:ea typeface="Calibri" panose="020F0502020204030204" pitchFamily="34" charset="0"/>
                <a:cs typeface="Times New Roman" panose="02020603050405020304" pitchFamily="18" charset="0"/>
              </a:rPr>
              <a:t>η </a:t>
            </a:r>
            <a:r>
              <a:rPr lang="el-GR" sz="2400" dirty="0">
                <a:effectLst/>
                <a:latin typeface="Calibri" panose="020F0502020204030204" pitchFamily="34" charset="0"/>
                <a:ea typeface="Calibri" panose="020F0502020204030204" pitchFamily="34" charset="0"/>
                <a:cs typeface="Times New Roman" panose="02020603050405020304" pitchFamily="18" charset="0"/>
              </a:rPr>
              <a:t>1</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η</a:t>
            </a:r>
            <a:r>
              <a:rPr lang="el-GR" sz="2400" dirty="0">
                <a:effectLst/>
                <a:latin typeface="Calibri" panose="020F0502020204030204" pitchFamily="34" charset="0"/>
                <a:ea typeface="Calibri" panose="020F0502020204030204" pitchFamily="34" charset="0"/>
                <a:cs typeface="Times New Roman" panose="02020603050405020304" pitchFamily="18" charset="0"/>
              </a:rPr>
              <a:t> Πρόσκληση ενίσχυσης επιχειρηματικότητας που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θα εκδοθεί αφορά </a:t>
            </a:r>
            <a:r>
              <a:rPr lang="el-GR" sz="2400" dirty="0">
                <a:effectLst/>
                <a:latin typeface="Calibri" panose="020F0502020204030204" pitchFamily="34" charset="0"/>
                <a:ea typeface="Calibri" panose="020F0502020204030204" pitchFamily="34" charset="0"/>
                <a:cs typeface="Times New Roman" panose="02020603050405020304" pitchFamily="18" charset="0"/>
              </a:rPr>
              <a:t>στην εξωστρέφεια των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επιχειρήσεων</a:t>
            </a:r>
          </a:p>
          <a:p>
            <a:pPr marL="342900" lvl="0" indent="-342900" algn="just">
              <a:lnSpc>
                <a:spcPct val="107000"/>
              </a:lnSpc>
              <a:buFont typeface="Calibri" panose="020F0502020204030204" pitchFamily="34" charset="0"/>
              <a:buChar char="-"/>
            </a:pPr>
            <a:r>
              <a:rPr lang="el-GR" sz="2400" dirty="0" smtClean="0">
                <a:latin typeface="Calibri" panose="020F0502020204030204" pitchFamily="34" charset="0"/>
                <a:ea typeface="Calibri" panose="020F0502020204030204" pitchFamily="34" charset="0"/>
                <a:cs typeface="Times New Roman" panose="02020603050405020304" pitchFamily="18" charset="0"/>
              </a:rPr>
              <a:t>Έγκριση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εξειδίκευση της δράσης Ψηφιακής Αναβάθμισης των 4 Θεσσαλικών Επιμελητηρίων</a:t>
            </a:r>
            <a:r>
              <a:rPr lang="el-GR" sz="2400" dirty="0" smtClean="0">
                <a:latin typeface="Calibri" panose="020F0502020204030204" pitchFamily="34" charset="0"/>
                <a:ea typeface="Calibri" panose="020F0502020204030204" pitchFamily="34" charset="0"/>
                <a:cs typeface="Times New Roman" panose="02020603050405020304" pitchFamily="18" charset="0"/>
              </a:rPr>
              <a:t>(μεταφερόμενα έργα) </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6447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dirty="0"/>
              <a:t>Η εξοικονόμηση ενέργειας / μείωση εκπομπών CO</a:t>
            </a:r>
            <a:r>
              <a:rPr lang="el-GR" baseline="-25000" dirty="0"/>
              <a:t>2</a:t>
            </a:r>
            <a:r>
              <a:rPr lang="el-GR" dirty="0"/>
              <a:t> μέσω </a:t>
            </a:r>
            <a:r>
              <a:rPr lang="el-GR" b="1" dirty="0"/>
              <a:t>ενεργειακής αναβάθμισης Δημοσίων Κτιρίων</a:t>
            </a:r>
            <a:r>
              <a:rPr lang="el-GR" dirty="0"/>
              <a:t> </a:t>
            </a:r>
          </a:p>
          <a:p>
            <a:pPr lvl="0">
              <a:buClr>
                <a:srgbClr val="FFC000"/>
              </a:buClr>
              <a:buFont typeface="Wingdings" panose="05000000000000000000" pitchFamily="2" charset="2"/>
              <a:buChar char="ü"/>
            </a:pPr>
            <a:r>
              <a:rPr lang="el-GR" dirty="0"/>
              <a:t>Η ενίσχυση παραγωγής ενέργειας από ΑΠΕ μέσω εγκατάστασης συστημάτων παραγωγής </a:t>
            </a:r>
            <a:r>
              <a:rPr lang="el-GR" b="1" dirty="0"/>
              <a:t>ΑΠΕ σε κτίρια, εγκαταστάσεις &amp; υποδομές δημόσιου τομέα</a:t>
            </a:r>
          </a:p>
          <a:p>
            <a:pPr lvl="0" algn="just">
              <a:buClr>
                <a:srgbClr val="FFC000"/>
              </a:buClr>
              <a:buFont typeface="Wingdings" panose="05000000000000000000" pitchFamily="2" charset="2"/>
              <a:buChar char="ü"/>
            </a:pPr>
            <a:r>
              <a:rPr lang="el-GR" dirty="0"/>
              <a:t>Η πρόληψη &amp; αντιμετώπιση των επιπτώσεων κλιματικής αλλαγής μέσω μικρών </a:t>
            </a:r>
            <a:r>
              <a:rPr lang="el-GR" b="1" dirty="0"/>
              <a:t>αντιπλημμυρικών έργων, έργων προστασίας οικισμών από κατολισθήσεις, επεμβάσεων ενίσχυσης ανθεκτικότητας δημοσίων υποδομών σε φυσικές καταστροφές</a:t>
            </a:r>
            <a:r>
              <a:rPr lang="el-GR" dirty="0"/>
              <a:t>, μέτρων αντιμετώπισης διάβρωσης ακτών, </a:t>
            </a:r>
            <a:r>
              <a:rPr lang="el-GR" b="1" dirty="0"/>
              <a:t>παρεμβάσεων προστασίας οικισμών από τις επιπτώσεις της κλιματικής αλλαγής</a:t>
            </a:r>
            <a:r>
              <a:rPr lang="el-GR" dirty="0"/>
              <a:t>, όπως πυρκαγιές, κ.α.</a:t>
            </a:r>
          </a:p>
          <a:p>
            <a:pPr marL="0" indent="0">
              <a:buClr>
                <a:srgbClr val="FFC000"/>
              </a:buClr>
              <a:buNone/>
            </a:pPr>
            <a:endParaRPr lang="el-GR" sz="2000" i="1" dirty="0"/>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5583"/>
            <a:ext cx="8389090" cy="461665"/>
          </a:xfrm>
          <a:prstGeom prst="rect">
            <a:avLst/>
          </a:prstGeom>
        </p:spPr>
        <p:txBody>
          <a:bodyPr wrap="square">
            <a:spAutoFit/>
          </a:bodyPr>
          <a:lstStyle/>
          <a:p>
            <a:r>
              <a:rPr lang="el-GR" sz="2400" b="1" dirty="0">
                <a:latin typeface="+mj-lt"/>
              </a:rPr>
              <a:t>Προτεραιότητα 2: Περιβάλλον και Ανθεκτικότητα </a:t>
            </a:r>
            <a:r>
              <a:rPr lang="el-GR" sz="2400" dirty="0"/>
              <a:t>(ΕΤΠΑ)</a:t>
            </a:r>
          </a:p>
        </p:txBody>
      </p:sp>
    </p:spTree>
    <p:extLst>
      <p:ext uri="{BB962C8B-B14F-4D97-AF65-F5344CB8AC3E}">
        <p14:creationId xmlns:p14="http://schemas.microsoft.com/office/powerpoint/2010/main" val="2180760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sz="2400" dirty="0"/>
              <a:t>Η προστασία του φυσικού περιβάλλοντος μέσω </a:t>
            </a:r>
            <a:r>
              <a:rPr lang="el-GR" sz="2400" b="1" dirty="0"/>
              <a:t>ολοκλήρωσης έργων διαχείρισης αστικών υγρών αποβλήτων οικισμών Γ΄ προτεραιότητας (</a:t>
            </a:r>
            <a:r>
              <a:rPr lang="el-GR" sz="2400" dirty="0" err="1"/>
              <a:t>οδ</a:t>
            </a:r>
            <a:r>
              <a:rPr lang="el-GR" sz="2400" dirty="0"/>
              <a:t>. 91/271(ΕΟΚ)) &amp; υλοποίησης αντίστοιχων έργων </a:t>
            </a:r>
            <a:r>
              <a:rPr lang="el-GR" sz="2400" b="1" dirty="0"/>
              <a:t>οικισμών χαμηλότερης Γ’ προτεραιότητας  με σημαντική περιβαλλοντική ευαισθησία ή/και υψηλή τουριστική κίνηση</a:t>
            </a:r>
            <a:r>
              <a:rPr lang="el-GR" sz="2400" dirty="0"/>
              <a:t> σε συμφωνία με το Επιχειρησιακό Σχέδιο που εκπονείται από το ΥΠΕΝ. </a:t>
            </a:r>
          </a:p>
          <a:p>
            <a:pPr lvl="0">
              <a:buClr>
                <a:srgbClr val="FFC000"/>
              </a:buClr>
              <a:buFont typeface="Wingdings" panose="05000000000000000000" pitchFamily="2" charset="2"/>
              <a:buChar char="ü"/>
            </a:pPr>
            <a:r>
              <a:rPr lang="el-GR" sz="2400" dirty="0"/>
              <a:t>Η </a:t>
            </a:r>
            <a:r>
              <a:rPr lang="el-GR" sz="2400" b="1" dirty="0"/>
              <a:t>βιώσιμη διαχείριση του νερού ύδρευσης </a:t>
            </a:r>
            <a:r>
              <a:rPr lang="el-GR" sz="2400" dirty="0"/>
              <a:t>&amp; η περαιτέρω βελτίωση της ποιότητας του σε συμφωνία με το Περιφερειακό Σχέδιο που εκπονείται από το  ΥΠΕΝ και την Οδηγία (EU)2020/2184.   </a:t>
            </a:r>
          </a:p>
          <a:p>
            <a:pPr lvl="0">
              <a:buClr>
                <a:srgbClr val="FFC000"/>
              </a:buClr>
              <a:buFont typeface="Wingdings" panose="05000000000000000000" pitchFamily="2" charset="2"/>
              <a:buChar char="ü"/>
            </a:pPr>
            <a:r>
              <a:rPr lang="el-GR" sz="2400" dirty="0"/>
              <a:t>Η μετάβαση προς </a:t>
            </a:r>
            <a:r>
              <a:rPr lang="el-GR" sz="2400" b="1" dirty="0"/>
              <a:t>μία κυκλική &amp; αποδοτική </a:t>
            </a:r>
            <a:r>
              <a:rPr lang="el-GR" sz="2400" dirty="0"/>
              <a:t>οικονομία μέσω δημιουργίας </a:t>
            </a:r>
            <a:r>
              <a:rPr lang="el-GR" sz="2400" b="1" dirty="0"/>
              <a:t>Πράσινων Σημείων &amp; Γωνιών Ανακύκλωσης </a:t>
            </a:r>
            <a:r>
              <a:rPr lang="el-GR" sz="2400" dirty="0"/>
              <a:t>σε συμφωνία με το υπό αναθεώρηση ΠΕΣΔΑ. </a:t>
            </a:r>
          </a:p>
          <a:p>
            <a:pPr lvl="0">
              <a:buClr>
                <a:srgbClr val="FFC000"/>
              </a:buClr>
              <a:buFont typeface="Wingdings" panose="05000000000000000000" pitchFamily="2" charset="2"/>
              <a:buChar char="ü"/>
            </a:pPr>
            <a:r>
              <a:rPr lang="el-GR" sz="2400" dirty="0"/>
              <a:t>Η βελτίωση του αστικού περιβάλλοντος &amp; η ενίσχυση της αστικής βιοποικιλότητας σε αστικά κέντρα της Θεσσαλίας μέσω έργων </a:t>
            </a:r>
            <a:r>
              <a:rPr lang="el-GR" sz="2400" b="1" dirty="0"/>
              <a:t>πράσινων και μπλε υποδομών. </a:t>
            </a:r>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3780"/>
            <a:ext cx="8389090" cy="400110"/>
          </a:xfrm>
          <a:prstGeom prst="rect">
            <a:avLst/>
          </a:prstGeom>
        </p:spPr>
        <p:txBody>
          <a:bodyPr wrap="square">
            <a:spAutoFit/>
          </a:bodyPr>
          <a:lstStyle/>
          <a:p>
            <a:r>
              <a:rPr lang="el-GR" sz="2000" b="1" dirty="0">
                <a:latin typeface="+mj-lt"/>
              </a:rPr>
              <a:t>Προτεραιότητα 2: </a:t>
            </a:r>
            <a:r>
              <a:rPr lang="el-GR" sz="2000" dirty="0">
                <a:latin typeface="+mj-lt"/>
              </a:rPr>
              <a:t>Περιβάλλον και Ανθεκτικότητα (ΕΤΠΑ)</a:t>
            </a:r>
          </a:p>
        </p:txBody>
      </p:sp>
    </p:spTree>
    <p:extLst>
      <p:ext uri="{BB962C8B-B14F-4D97-AF65-F5344CB8AC3E}">
        <p14:creationId xmlns:p14="http://schemas.microsoft.com/office/powerpoint/2010/main" val="4614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613429" y="0"/>
            <a:ext cx="8389090" cy="400110"/>
          </a:xfrm>
          <a:prstGeom prst="rect">
            <a:avLst/>
          </a:prstGeom>
        </p:spPr>
        <p:txBody>
          <a:bodyPr wrap="square">
            <a:spAutoFit/>
          </a:bodyPr>
          <a:lstStyle/>
          <a:p>
            <a:r>
              <a:rPr lang="el-GR" sz="2000" dirty="0"/>
              <a:t>Η </a:t>
            </a:r>
            <a:r>
              <a:rPr lang="el-GR" sz="2000" b="1" dirty="0"/>
              <a:t>Προτεραιότητα 2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696966126"/>
              </p:ext>
            </p:extLst>
          </p:nvPr>
        </p:nvGraphicFramePr>
        <p:xfrm>
          <a:off x="51618" y="400111"/>
          <a:ext cx="9092381" cy="3876920"/>
        </p:xfrm>
        <a:graphic>
          <a:graphicData uri="http://schemas.openxmlformats.org/drawingml/2006/table">
            <a:tbl>
              <a:tblPr firstRow="1" firstCol="1" bandRow="1">
                <a:tableStyleId>{5C22544A-7EE6-4342-B048-85BDC9FD1C3A}</a:tableStyleId>
              </a:tblPr>
              <a:tblGrid>
                <a:gridCol w="1555076">
                  <a:extLst>
                    <a:ext uri="{9D8B030D-6E8A-4147-A177-3AD203B41FA5}">
                      <a16:colId xmlns:a16="http://schemas.microsoft.com/office/drawing/2014/main" val="697450217"/>
                    </a:ext>
                  </a:extLst>
                </a:gridCol>
                <a:gridCol w="6179780">
                  <a:extLst>
                    <a:ext uri="{9D8B030D-6E8A-4147-A177-3AD203B41FA5}">
                      <a16:colId xmlns:a16="http://schemas.microsoft.com/office/drawing/2014/main" val="2210640923"/>
                    </a:ext>
                  </a:extLst>
                </a:gridCol>
                <a:gridCol w="1357525">
                  <a:extLst>
                    <a:ext uri="{9D8B030D-6E8A-4147-A177-3AD203B41FA5}">
                      <a16:colId xmlns:a16="http://schemas.microsoft.com/office/drawing/2014/main" val="3271056864"/>
                    </a:ext>
                  </a:extLst>
                </a:gridCol>
              </a:tblGrid>
              <a:tr h="415299">
                <a:tc>
                  <a:txBody>
                    <a:bodyPr/>
                    <a:lstStyle/>
                    <a:p>
                      <a:pPr algn="ctr">
                        <a:lnSpc>
                          <a:spcPct val="107000"/>
                        </a:lnSpc>
                        <a:spcAft>
                          <a:spcPts val="800"/>
                        </a:spcAft>
                      </a:pPr>
                      <a:r>
                        <a:rPr lang="el-GR" sz="1100" dirty="0">
                          <a:effectLst/>
                        </a:rPr>
                        <a:t>ΕΙΔΙΚΟΣ ΣΤΟΧΟΣ</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111.816.403</a:t>
                      </a:r>
                    </a:p>
                  </a:txBody>
                  <a:tcPr marL="68580" marR="68580" marT="0" marB="0" anchor="ctr"/>
                </a:tc>
                <a:extLst>
                  <a:ext uri="{0D108BD9-81ED-4DB2-BD59-A6C34878D82A}">
                    <a16:rowId xmlns:a16="http://schemas.microsoft.com/office/drawing/2014/main" val="1349208594"/>
                  </a:ext>
                </a:extLst>
              </a:tr>
              <a:tr h="484992">
                <a:tc>
                  <a:txBody>
                    <a:bodyPr/>
                    <a:lstStyle/>
                    <a:p>
                      <a:pPr algn="ctr">
                        <a:lnSpc>
                          <a:spcPct val="107000"/>
                        </a:lnSpc>
                        <a:spcAft>
                          <a:spcPts val="0"/>
                        </a:spcAft>
                      </a:pPr>
                      <a:r>
                        <a:rPr lang="el-GR" sz="1100">
                          <a:effectLst/>
                        </a:rPr>
                        <a:t>2.1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μέτρων ενεργειακής απόδοσης - μείωση εκπομπών αερίων θερμοκηπίου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21.000.000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3139693"/>
                  </a:ext>
                </a:extLst>
              </a:tr>
              <a:tr h="732970">
                <a:tc>
                  <a:txBody>
                    <a:bodyPr/>
                    <a:lstStyle/>
                    <a:p>
                      <a:pPr algn="ctr">
                        <a:lnSpc>
                          <a:spcPct val="107000"/>
                        </a:lnSpc>
                        <a:spcAft>
                          <a:spcPts val="0"/>
                        </a:spcAft>
                      </a:pPr>
                      <a:r>
                        <a:rPr lang="el-GR" sz="1100" dirty="0">
                          <a:effectLst/>
                        </a:rPr>
                        <a:t>2.2</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7.110.521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1567068"/>
                  </a:ext>
                </a:extLst>
              </a:tr>
              <a:tr h="732970">
                <a:tc>
                  <a:txBody>
                    <a:bodyPr/>
                    <a:lstStyle/>
                    <a:p>
                      <a:pPr algn="ctr">
                        <a:lnSpc>
                          <a:spcPct val="107000"/>
                        </a:lnSpc>
                        <a:spcAft>
                          <a:spcPts val="0"/>
                        </a:spcAft>
                      </a:pPr>
                      <a:r>
                        <a:rPr lang="el-GR" sz="1100">
                          <a:effectLst/>
                        </a:rPr>
                        <a:t>2.4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προσαρμογής στην κλιματική αλλαγή &amp; της πρόληψης του κινδύνου καταστροφών, της ανθεκτικότητας, λαμβάνοντας υπόψη προσεγγίσεις που βασίζονται στο οικοσύστημα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327327"/>
                  </a:ext>
                </a:extLst>
              </a:tr>
              <a:tr h="292727">
                <a:tc>
                  <a:txBody>
                    <a:bodyPr/>
                    <a:lstStyle/>
                    <a:p>
                      <a:pPr algn="ctr">
                        <a:lnSpc>
                          <a:spcPct val="107000"/>
                        </a:lnSpc>
                        <a:spcAft>
                          <a:spcPts val="0"/>
                        </a:spcAft>
                      </a:pPr>
                      <a:r>
                        <a:rPr lang="el-GR" sz="1100">
                          <a:effectLst/>
                        </a:rPr>
                        <a:t>2.5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πρόσβασης στην ύδρευση &amp; της βιώσιμης διαχείρισης του νερού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2770647"/>
                  </a:ext>
                </a:extLst>
              </a:tr>
              <a:tr h="484992">
                <a:tc>
                  <a:txBody>
                    <a:bodyPr/>
                    <a:lstStyle/>
                    <a:p>
                      <a:pPr algn="ctr">
                        <a:lnSpc>
                          <a:spcPct val="107000"/>
                        </a:lnSpc>
                        <a:spcAft>
                          <a:spcPts val="0"/>
                        </a:spcAft>
                      </a:pPr>
                      <a:r>
                        <a:rPr lang="el-GR" sz="1100" dirty="0">
                          <a:effectLst/>
                        </a:rPr>
                        <a:t>2.6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μετάβασης σε κυκλική οικονομία &amp; σε αποδοτική ως προς τους πόρους οικονομία</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22.500.000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6625435"/>
                  </a:ext>
                </a:extLst>
              </a:tr>
              <a:tr h="732970">
                <a:tc>
                  <a:txBody>
                    <a:bodyPr/>
                    <a:lstStyle/>
                    <a:p>
                      <a:pPr algn="ctr">
                        <a:lnSpc>
                          <a:spcPct val="107000"/>
                        </a:lnSpc>
                        <a:spcAft>
                          <a:spcPts val="0"/>
                        </a:spcAft>
                      </a:pPr>
                      <a:r>
                        <a:rPr lang="el-GR" sz="1100">
                          <a:effectLst/>
                        </a:rPr>
                        <a:t>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προστασίας &amp; της διατήρησης της φύσης, της βιοποικιλότητας και των πράσινων υποδομών, μεταξύ άλλων σε αστικές περιοχές, και μείωση όλων των μορφών ρύπανσης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10.705.882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4739471"/>
                  </a:ext>
                </a:extLst>
              </a:tr>
            </a:tbl>
          </a:graphicData>
        </a:graphic>
      </p:graphicFrame>
      <p:graphicFrame>
        <p:nvGraphicFramePr>
          <p:cNvPr id="9" name="Γράφημα 8"/>
          <p:cNvGraphicFramePr/>
          <p:nvPr>
            <p:extLst>
              <p:ext uri="{D42A27DB-BD31-4B8C-83A1-F6EECF244321}">
                <p14:modId xmlns:p14="http://schemas.microsoft.com/office/powerpoint/2010/main" val="2717771214"/>
              </p:ext>
            </p:extLst>
          </p:nvPr>
        </p:nvGraphicFramePr>
        <p:xfrm>
          <a:off x="2967233" y="4029690"/>
          <a:ext cx="5274310" cy="2924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0909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1" y="1178094"/>
            <a:ext cx="9144000" cy="4998869"/>
          </a:xfrm>
        </p:spPr>
        <p:txBody>
          <a:bodyPr>
            <a:normAutofit fontScale="85000" lnSpcReduction="20000"/>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 </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Εξειδίκευση 4 δράσεων, </a:t>
            </a:r>
            <a:r>
              <a:rPr lang="el-GR" sz="2400" dirty="0">
                <a:latin typeface="Calibri" panose="020F0502020204030204" pitchFamily="34" charset="0"/>
                <a:ea typeface="Calibri" panose="020F0502020204030204" pitchFamily="34" charset="0"/>
                <a:cs typeface="Times New Roman" panose="02020603050405020304" pitchFamily="18" charset="0"/>
              </a:rPr>
              <a:t>π/υ 60,9εκ.€: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Ενεργειακή αναβάθμιση δημόσιων κτιρίων (μεταφερόμενα έργα), Π/Υ 31,3 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Γ’ προτεραιότητας  </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Αλόννησος</a:t>
            </a:r>
            <a:r>
              <a:rPr lang="el-GR" sz="2000" dirty="0">
                <a:latin typeface="Calibri" panose="020F0502020204030204" pitchFamily="34" charset="0"/>
                <a:ea typeface="Calibri" panose="020F0502020204030204" pitchFamily="34" charset="0"/>
                <a:cs typeface="Times New Roman" panose="02020603050405020304" pitchFamily="18" charset="0"/>
              </a:rPr>
              <a:t> (μεταφερόμενα έργα)», Π/Υ 9,3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με </a:t>
            </a:r>
            <a:r>
              <a:rPr lang="el-GR" sz="2000" dirty="0" err="1">
                <a:latin typeface="Calibri" panose="020F0502020204030204" pitchFamily="34" charset="0"/>
                <a:ea typeface="Calibri" panose="020F0502020204030204" pitchFamily="34" charset="0"/>
                <a:cs typeface="Times New Roman" panose="02020603050405020304" pitchFamily="18" charset="0"/>
              </a:rPr>
              <a:t>ι.π</a:t>
            </a:r>
            <a:r>
              <a:rPr lang="el-GR" sz="2000" dirty="0">
                <a:latin typeface="Calibri" panose="020F0502020204030204" pitchFamily="34" charset="0"/>
                <a:ea typeface="Calibri" panose="020F0502020204030204" pitchFamily="34" charset="0"/>
                <a:cs typeface="Times New Roman" panose="02020603050405020304" pitchFamily="18" charset="0"/>
              </a:rPr>
              <a:t>. μικρότερο των 2.000 για άρση πιθανών κινδύνων στην δημόσια υγεία ή στο περιβάλλον, με έμφαση στις τουριστικές περιοχές </a:t>
            </a:r>
            <a:r>
              <a:rPr lang="el-GR"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Δαμάσι</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Δ. Τυρνάβου- </a:t>
            </a:r>
            <a:r>
              <a:rPr lang="el-GR" sz="2000" dirty="0" err="1">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000" dirty="0">
                <a:latin typeface="Calibri" panose="020F0502020204030204" pitchFamily="34" charset="0"/>
                <a:ea typeface="Calibri" panose="020F0502020204030204" pitchFamily="34" charset="0"/>
                <a:cs typeface="Times New Roman" panose="02020603050405020304" pitchFamily="18" charset="0"/>
              </a:rPr>
              <a:t> έργο, Π/Υ 3,5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Προώθηση της ανακύκλωσης, έργα «πράσινων σημείων» (μεταφερόμενα έργα)», Π/Υ 16,8 εκ.€</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2 Προσκλήσεων</a:t>
            </a:r>
            <a:r>
              <a:rPr lang="el-GR" sz="2400" dirty="0" smtClean="0">
                <a:latin typeface="Calibri" panose="020F0502020204030204" pitchFamily="34" charset="0"/>
                <a:ea typeface="Calibri" panose="020F0502020204030204" pitchFamily="34" charset="0"/>
                <a:cs typeface="Times New Roman" panose="02020603050405020304" pitchFamily="18" charset="0"/>
              </a:rPr>
              <a:t>, π/υ 34,8 εκ.€: Ενεργειακής </a:t>
            </a:r>
            <a:r>
              <a:rPr lang="el-GR" sz="2400" dirty="0">
                <a:latin typeface="Calibri" panose="020F0502020204030204" pitchFamily="34" charset="0"/>
                <a:ea typeface="Calibri" panose="020F0502020204030204" pitchFamily="34" charset="0"/>
                <a:cs typeface="Times New Roman" panose="02020603050405020304" pitchFamily="18" charset="0"/>
              </a:rPr>
              <a:t>αναβάθμισης δημόσιων κτιρίων (μεταφερόμενα έργα), π/υ 31,3 εκ.</a:t>
            </a:r>
            <a:r>
              <a:rPr lang="el-GR" sz="2400" dirty="0" smtClean="0">
                <a:latin typeface="Calibri" panose="020F0502020204030204" pitchFamily="34" charset="0"/>
                <a:ea typeface="Calibri" panose="020F0502020204030204" pitchFamily="34" charset="0"/>
                <a:cs typeface="Times New Roman" panose="02020603050405020304" pitchFamily="18" charset="0"/>
              </a:rPr>
              <a:t>€ &amp; </a:t>
            </a:r>
            <a:r>
              <a:rPr lang="el-GR" sz="2400" dirty="0" err="1" smtClean="0">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400" dirty="0" smtClean="0">
                <a:latin typeface="Calibri" panose="020F0502020204030204" pitchFamily="34" charset="0"/>
                <a:ea typeface="Calibri" panose="020F0502020204030204" pitchFamily="34" charset="0"/>
                <a:cs typeface="Times New Roman" panose="02020603050405020304" pitchFamily="18" charset="0"/>
              </a:rPr>
              <a:t> έργο διαχείρισης λυμάτων στο </a:t>
            </a:r>
            <a:r>
              <a:rPr lang="el-GR" sz="2400" dirty="0" err="1" smtClean="0">
                <a:latin typeface="Calibri" panose="020F0502020204030204" pitchFamily="34" charset="0"/>
                <a:ea typeface="Calibri" panose="020F0502020204030204" pitchFamily="34" charset="0"/>
                <a:cs typeface="Times New Roman" panose="02020603050405020304" pitchFamily="18" charset="0"/>
              </a:rPr>
              <a:t>Δαμάσι</a:t>
            </a:r>
            <a:r>
              <a:rPr lang="el-GR" sz="2400" dirty="0" smtClean="0">
                <a:latin typeface="Calibri" panose="020F0502020204030204" pitchFamily="34" charset="0"/>
                <a:ea typeface="Calibri" panose="020F0502020204030204" pitchFamily="34" charset="0"/>
                <a:cs typeface="Times New Roman" panose="02020603050405020304" pitchFamily="18" charset="0"/>
              </a:rPr>
              <a:t> Δ. Τυρνάβου, π/υ 3,5 εκ.€</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Ένταξη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14 </a:t>
            </a:r>
            <a:r>
              <a:rPr lang="el-GR" sz="2400" b="1" dirty="0">
                <a:latin typeface="Calibri" panose="020F0502020204030204" pitchFamily="34" charset="0"/>
                <a:ea typeface="Calibri" panose="020F0502020204030204" pitchFamily="34" charset="0"/>
                <a:cs typeface="Times New Roman" panose="02020603050405020304" pitchFamily="18" charset="0"/>
              </a:rPr>
              <a:t>πράξεων </a:t>
            </a:r>
            <a:r>
              <a:rPr lang="el-GR" sz="2400" dirty="0">
                <a:latin typeface="Calibri" panose="020F0502020204030204" pitchFamily="34" charset="0"/>
                <a:ea typeface="Calibri" panose="020F0502020204030204" pitchFamily="34" charset="0"/>
                <a:cs typeface="Times New Roman" panose="02020603050405020304" pitchFamily="18" charset="0"/>
              </a:rPr>
              <a:t>Ενεργειακής αναβάθμισης δημόσιων κτιρίων, π/υ </a:t>
            </a:r>
            <a:r>
              <a:rPr lang="el-GR" sz="2400" dirty="0" smtClean="0">
                <a:latin typeface="Calibri" panose="020F0502020204030204" pitchFamily="34" charset="0"/>
                <a:ea typeface="Calibri" panose="020F0502020204030204" pitchFamily="34" charset="0"/>
                <a:cs typeface="Times New Roman" panose="02020603050405020304" pitchFamily="18" charset="0"/>
              </a:rPr>
              <a:t>14,9εκ</a:t>
            </a:r>
            <a:r>
              <a:rPr lang="el-GR" sz="2400" dirty="0">
                <a:latin typeface="Calibri" panose="020F0502020204030204" pitchFamily="34" charset="0"/>
                <a:ea typeface="Calibri" panose="020F0502020204030204" pitchFamily="34" charset="0"/>
                <a:cs typeface="Times New Roman" panose="02020603050405020304" pitchFamily="18" charset="0"/>
              </a:rPr>
              <a:t>.€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377455" y="777984"/>
            <a:ext cx="8389090" cy="400110"/>
          </a:xfrm>
          <a:prstGeom prst="rect">
            <a:avLst/>
          </a:prstGeom>
        </p:spPr>
        <p:txBody>
          <a:bodyPr wrap="square">
            <a:spAutoFit/>
          </a:bodyPr>
          <a:lstStyle/>
          <a:p>
            <a:r>
              <a:rPr lang="el-GR" sz="2000" b="1" dirty="0"/>
              <a:t>Προτεραιότητα 2: Περιβάλλον και Ανθεκτικότητα (ΕΤΠΑ)</a:t>
            </a:r>
          </a:p>
        </p:txBody>
      </p:sp>
    </p:spTree>
    <p:extLst>
      <p:ext uri="{BB962C8B-B14F-4D97-AF65-F5344CB8AC3E}">
        <p14:creationId xmlns:p14="http://schemas.microsoft.com/office/powerpoint/2010/main" val="1083689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1119"/>
            <a:ext cx="9144000" cy="70304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28599" y="1395941"/>
            <a:ext cx="8915401" cy="4608545"/>
          </a:xfrm>
        </p:spPr>
        <p:txBody>
          <a:bodyPr>
            <a:normAutofit fontScale="92500" lnSpcReduction="10000"/>
          </a:bodyPr>
          <a:lstStyle/>
          <a:p>
            <a:pPr lvl="0">
              <a:buClr>
                <a:srgbClr val="FFC000"/>
              </a:buClr>
              <a:buFont typeface="Wingdings" panose="05000000000000000000" pitchFamily="2" charset="2"/>
              <a:buChar char="ü"/>
            </a:pPr>
            <a:r>
              <a:rPr lang="el-GR" sz="2000" dirty="0"/>
              <a:t>Η βελτίωση οδικών τμημάτων του αναλυτικού Διευρωπαϊκού Οδικού Δικτύου  Μεταφορών (ΔΕΔ-Μ) / (ΔΟΔ), με προτεραιότητα σε τμήματα σημαντικού κυκλοφοριακού φόρτου που εξυπηρετούν τα μεγάλα αστικά κέντρα της Θεσσαλίας &amp; σε τμήματα σύνδεσης του ΔΟΔ με πύλες εισόδου/εξόδου (λιμάνια - αεροδρόμια) για την ενίσχυση της </a:t>
            </a:r>
            <a:r>
              <a:rPr lang="el-GR" sz="2000" dirty="0" err="1"/>
              <a:t>πολυτροπικότητας</a:t>
            </a:r>
            <a:r>
              <a:rPr lang="el-GR" sz="2000" dirty="0"/>
              <a:t> του δικτύου </a:t>
            </a:r>
          </a:p>
          <a:p>
            <a:pPr lvl="0">
              <a:buClr>
                <a:srgbClr val="FFC000"/>
              </a:buClr>
              <a:buFont typeface="Wingdings" panose="05000000000000000000" pitchFamily="2" charset="2"/>
              <a:buChar char="ü"/>
            </a:pPr>
            <a:r>
              <a:rPr lang="el-GR" sz="2000" dirty="0"/>
              <a:t>Η βελτίωση της πρόσβασης στο ΔΕΔ-Μ, μέσω αναβάθμισης οδικών τμημάτων σύνδεσης με ΔΕΔ-Μ</a:t>
            </a:r>
          </a:p>
          <a:p>
            <a:pPr lvl="0">
              <a:buClr>
                <a:srgbClr val="FFC000"/>
              </a:buClr>
              <a:buFont typeface="Wingdings" panose="05000000000000000000" pitchFamily="2" charset="2"/>
              <a:buChar char="ü"/>
            </a:pPr>
            <a:r>
              <a:rPr lang="el-GR" sz="2000" dirty="0"/>
              <a:t>Η ενίσχυση της οδικής ασφάλειας περιφερειακού &amp; τοπικού δικτύου σε συμβατότητα με τον στόχο της ΕΕ για μηδενικό αριθμό θυμάτων &amp; σοβαρών τροχαίων ατυχημάτων έως 2050 (</a:t>
            </a:r>
            <a:r>
              <a:rPr lang="el-GR" sz="2000" dirty="0" err="1"/>
              <a:t>Vision</a:t>
            </a:r>
            <a:r>
              <a:rPr lang="el-GR" sz="2000" dirty="0"/>
              <a:t> </a:t>
            </a:r>
            <a:r>
              <a:rPr lang="el-GR" sz="2000" dirty="0" err="1"/>
              <a:t>Zero</a:t>
            </a:r>
            <a:r>
              <a:rPr lang="el-GR" sz="2000" dirty="0"/>
              <a:t>)</a:t>
            </a:r>
          </a:p>
          <a:p>
            <a:pPr lvl="0">
              <a:buClr>
                <a:srgbClr val="FFC000"/>
              </a:buClr>
              <a:buFont typeface="Wingdings" panose="05000000000000000000" pitchFamily="2" charset="2"/>
              <a:buChar char="ü"/>
            </a:pPr>
            <a:r>
              <a:rPr lang="el-GR" sz="2000" dirty="0"/>
              <a:t>Η αναβάθμιση υποδομών ή/&amp; </a:t>
            </a:r>
            <a:r>
              <a:rPr lang="el-GR" sz="2000" dirty="0" err="1"/>
              <a:t>ανωδομών</a:t>
            </a:r>
            <a:r>
              <a:rPr lang="el-GR" sz="2000" dirty="0"/>
              <a:t> περιφερειακών λιμένων της Θεσσαλίας(Σκόπελος, Αλόννησος)  για την ενίσχυση της συνδεσιμότητας με την ηπειρωτική χώρα</a:t>
            </a:r>
          </a:p>
          <a:p>
            <a:pPr marL="0" indent="0">
              <a:buClr>
                <a:srgbClr val="FFC000"/>
              </a:buClr>
              <a:buNone/>
            </a:pPr>
            <a:endParaRPr lang="el-GR" sz="2000" i="1" dirty="0"/>
          </a:p>
          <a:p>
            <a:pPr marL="0" indent="0">
              <a:buClr>
                <a:srgbClr val="FFC000"/>
              </a:buClr>
              <a:buNone/>
            </a:pPr>
            <a:r>
              <a:rPr lang="el-GR" sz="1600" i="1" dirty="0"/>
              <a:t>Οι παρεμβάσεις είναι συμβατές με το Εθνικό Στρατηγικό Σχέδιο Μεταφορών και την Περιφερειακή Διάσταση αυτού ως προς την Θεσσαλία, την Εθνική Στρατηγική Λιμένων  και το Εθνικό Σχέδιο Δράσης για την Οδική Ασφάλεια &amp; συνεργούν με αντίστοιχες των Προγραμμάτων «Μεταφορές» και «Ελλάδα 2.0».</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190504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dirty="0"/>
              <a:t>Η </a:t>
            </a:r>
            <a:r>
              <a:rPr lang="el-GR" sz="2000" b="1" dirty="0"/>
              <a:t>Προτεραιότητα 3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2712655820"/>
              </p:ext>
            </p:extLst>
          </p:nvPr>
        </p:nvGraphicFramePr>
        <p:xfrm>
          <a:off x="0" y="1063907"/>
          <a:ext cx="9144000" cy="1699622"/>
        </p:xfrm>
        <a:graphic>
          <a:graphicData uri="http://schemas.openxmlformats.org/drawingml/2006/table">
            <a:tbl>
              <a:tblPr firstRow="1" firstCol="1" bandRow="1">
                <a:tableStyleId>{5C22544A-7EE6-4342-B048-85BDC9FD1C3A}</a:tableStyleId>
              </a:tblPr>
              <a:tblGrid>
                <a:gridCol w="1196412">
                  <a:extLst>
                    <a:ext uri="{9D8B030D-6E8A-4147-A177-3AD203B41FA5}">
                      <a16:colId xmlns:a16="http://schemas.microsoft.com/office/drawing/2014/main" val="3040637069"/>
                    </a:ext>
                  </a:extLst>
                </a:gridCol>
                <a:gridCol w="6516168">
                  <a:extLst>
                    <a:ext uri="{9D8B030D-6E8A-4147-A177-3AD203B41FA5}">
                      <a16:colId xmlns:a16="http://schemas.microsoft.com/office/drawing/2014/main" val="1350552970"/>
                    </a:ext>
                  </a:extLst>
                </a:gridCol>
                <a:gridCol w="1431420">
                  <a:extLst>
                    <a:ext uri="{9D8B030D-6E8A-4147-A177-3AD203B41FA5}">
                      <a16:colId xmlns:a16="http://schemas.microsoft.com/office/drawing/2014/main" val="1937503957"/>
                    </a:ext>
                  </a:extLst>
                </a:gridCol>
              </a:tblGrid>
              <a:tr h="514170">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40.578.533</a:t>
                      </a:r>
                    </a:p>
                  </a:txBody>
                  <a:tcPr marL="68580" marR="68580" marT="0" marB="0" anchor="ctr"/>
                </a:tc>
                <a:extLst>
                  <a:ext uri="{0D108BD9-81ED-4DB2-BD59-A6C34878D82A}">
                    <a16:rowId xmlns:a16="http://schemas.microsoft.com/office/drawing/2014/main" val="83264197"/>
                  </a:ext>
                </a:extLst>
              </a:tr>
              <a:tr h="474181">
                <a:tc>
                  <a:txBody>
                    <a:bodyPr/>
                    <a:lstStyle/>
                    <a:p>
                      <a:pPr algn="ctr">
                        <a:lnSpc>
                          <a:spcPct val="107000"/>
                        </a:lnSpc>
                        <a:spcAft>
                          <a:spcPts val="0"/>
                        </a:spcAft>
                      </a:pPr>
                      <a:r>
                        <a:rPr lang="el-GR" sz="1100">
                          <a:effectLst/>
                        </a:rPr>
                        <a:t>3.1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ανθεκτικού στην κλιματική αλλαγή, έξυπνου, ασφαλούς, βιώσιμου και </a:t>
                      </a:r>
                      <a:r>
                        <a:rPr lang="el-GR" sz="1400" dirty="0" err="1">
                          <a:effectLst/>
                        </a:rPr>
                        <a:t>διατροπικού</a:t>
                      </a:r>
                      <a:r>
                        <a:rPr lang="el-GR" sz="1400" dirty="0">
                          <a:effectLst/>
                        </a:rPr>
                        <a:t> ΔΕΔ-Μ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2875660"/>
                  </a:ext>
                </a:extLst>
              </a:tr>
              <a:tr h="711271">
                <a:tc>
                  <a:txBody>
                    <a:bodyPr/>
                    <a:lstStyle/>
                    <a:p>
                      <a:pPr algn="ctr">
                        <a:lnSpc>
                          <a:spcPct val="107000"/>
                        </a:lnSpc>
                        <a:spcAft>
                          <a:spcPts val="0"/>
                        </a:spcAft>
                      </a:pPr>
                      <a:r>
                        <a:rPr lang="el-GR" sz="1100">
                          <a:effectLst/>
                        </a:rPr>
                        <a:t>3.2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και ενίσχυση βιώσιμης, ανθεκτικής στην κλιματική αλλαγή, έξυπνης και </a:t>
                      </a:r>
                      <a:r>
                        <a:rPr lang="el-GR" sz="1400" dirty="0" err="1">
                          <a:effectLst/>
                        </a:rPr>
                        <a:t>διατροπικής</a:t>
                      </a:r>
                      <a:r>
                        <a:rPr lang="el-GR" sz="1400" dirty="0">
                          <a:effectLst/>
                        </a:rPr>
                        <a:t> εθνικής, περιφερειακής και τοπικής κινητικότητας, με καλύτερη πρόσβαση στο ΔΕΔ-Μ και διασυνοριακή κινητικότητα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30.578.533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9106120"/>
                  </a:ext>
                </a:extLst>
              </a:tr>
            </a:tbl>
          </a:graphicData>
        </a:graphic>
      </p:graphicFrame>
      <p:graphicFrame>
        <p:nvGraphicFramePr>
          <p:cNvPr id="10" name="Γράφημα 9"/>
          <p:cNvGraphicFramePr/>
          <p:nvPr>
            <p:extLst>
              <p:ext uri="{D42A27DB-BD31-4B8C-83A1-F6EECF244321}">
                <p14:modId xmlns:p14="http://schemas.microsoft.com/office/powerpoint/2010/main" val="1145181695"/>
              </p:ext>
            </p:extLst>
          </p:nvPr>
        </p:nvGraphicFramePr>
        <p:xfrm>
          <a:off x="1651819" y="2949678"/>
          <a:ext cx="5557336" cy="28214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511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5"/>
            <a:ext cx="9144793" cy="4826392"/>
          </a:xfrm>
        </p:spPr>
        <p:txBody>
          <a:bodyPr>
            <a:normAutofit lnSpcReduction="10000"/>
          </a:bodyPr>
          <a:lstStyle/>
          <a:p>
            <a:pPr marL="0" indent="0">
              <a:lnSpc>
                <a:spcPct val="107000"/>
              </a:lnSpc>
              <a:spcAft>
                <a:spcPts val="800"/>
              </a:spcAft>
              <a:buNone/>
            </a:pPr>
            <a:r>
              <a:rPr lang="el-GR" sz="18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1800" b="1" dirty="0">
                <a:latin typeface="Calibri" panose="020F0502020204030204" pitchFamily="34" charset="0"/>
                <a:ea typeface="Calibri" panose="020F0502020204030204" pitchFamily="34" charset="0"/>
                <a:cs typeface="Times New Roman" panose="02020603050405020304" pitchFamily="18" charset="0"/>
              </a:rPr>
              <a:t>Έκδοση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1 Πρόσκλησης </a:t>
            </a:r>
            <a:r>
              <a:rPr lang="el-GR" sz="1800" dirty="0">
                <a:latin typeface="Calibri" panose="020F0502020204030204" pitchFamily="34" charset="0"/>
                <a:ea typeface="Calibri" panose="020F0502020204030204" pitchFamily="34" charset="0"/>
                <a:cs typeface="Times New Roman" panose="02020603050405020304" pitchFamily="18" charset="0"/>
              </a:rPr>
              <a:t>Δράση «</a:t>
            </a:r>
            <a:r>
              <a:rPr lang="el-GR" sz="1800" i="1" dirty="0">
                <a:latin typeface="Calibri" panose="020F0502020204030204" pitchFamily="34" charset="0"/>
                <a:ea typeface="Calibri" panose="020F0502020204030204" pitchFamily="34" charset="0"/>
                <a:cs typeface="Times New Roman" panose="02020603050405020304" pitchFamily="18" charset="0"/>
              </a:rPr>
              <a:t>3.2.1 Βελτίωση οδικών τμημάτων σύνδεσης με ΔΕΔ-Μ – </a:t>
            </a:r>
            <a:r>
              <a:rPr lang="el-GR" sz="1800" i="1" dirty="0" err="1">
                <a:latin typeface="Calibri" panose="020F0502020204030204" pitchFamily="34" charset="0"/>
                <a:ea typeface="Calibri" panose="020F0502020204030204" pitchFamily="34" charset="0"/>
                <a:cs typeface="Times New Roman" panose="02020603050405020304" pitchFamily="18" charset="0"/>
              </a:rPr>
              <a:t>Τμηματοποιημένα</a:t>
            </a:r>
            <a:r>
              <a:rPr lang="el-GR" sz="1800" i="1" dirty="0">
                <a:latin typeface="Calibri" panose="020F0502020204030204" pitchFamily="34" charset="0"/>
                <a:ea typeface="Calibri" panose="020F0502020204030204" pitchFamily="34" charset="0"/>
                <a:cs typeface="Times New Roman" panose="02020603050405020304" pitchFamily="18" charset="0"/>
              </a:rPr>
              <a:t> έργα</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a:effectLst/>
                <a:latin typeface="Calibri" panose="020F0502020204030204" pitchFamily="34" charset="0"/>
                <a:ea typeface="Calibri" panose="020F0502020204030204" pitchFamily="34" charset="0"/>
                <a:cs typeface="Times New Roman" panose="02020603050405020304" pitchFamily="18" charset="0"/>
              </a:rPr>
              <a:t> και </a:t>
            </a:r>
          </a:p>
          <a:p>
            <a:pPr marL="342900" lvl="0" indent="-342900" algn="just">
              <a:lnSpc>
                <a:spcPct val="107000"/>
              </a:lnSpc>
              <a:buFont typeface="Calibri" panose="020F0502020204030204" pitchFamily="34" charset="0"/>
              <a:buChar char="-"/>
            </a:pPr>
            <a:r>
              <a:rPr lang="el-GR" sz="1800" b="1" dirty="0">
                <a:effectLst/>
                <a:latin typeface="Calibri" panose="020F0502020204030204" pitchFamily="34" charset="0"/>
                <a:ea typeface="Calibri" panose="020F0502020204030204" pitchFamily="34" charset="0"/>
                <a:cs typeface="Times New Roman" panose="02020603050405020304" pitchFamily="18" charset="0"/>
              </a:rPr>
              <a:t>Ένταξη 5 </a:t>
            </a:r>
            <a:r>
              <a:rPr lang="el-GR" sz="1800" b="1" dirty="0">
                <a:latin typeface="Calibri" panose="020F0502020204030204" pitchFamily="34" charset="0"/>
                <a:ea typeface="Calibri" panose="020F0502020204030204" pitchFamily="34" charset="0"/>
                <a:cs typeface="Times New Roman" panose="02020603050405020304" pitchFamily="18" charset="0"/>
              </a:rPr>
              <a:t>έργων, </a:t>
            </a:r>
            <a:r>
              <a:rPr lang="el-GR" sz="1800" dirty="0">
                <a:latin typeface="Calibri" panose="020F0502020204030204" pitchFamily="34" charset="0"/>
                <a:ea typeface="Calibri" panose="020F0502020204030204" pitchFamily="34" charset="0"/>
                <a:cs typeface="Times New Roman" panose="02020603050405020304" pitchFamily="18" charset="0"/>
              </a:rPr>
              <a:t>συνολικού </a:t>
            </a:r>
            <a:r>
              <a:rPr lang="el-GR" sz="1800" b="1" dirty="0">
                <a:latin typeface="Calibri" panose="020F0502020204030204" pitchFamily="34" charset="0"/>
                <a:ea typeface="Calibri" panose="020F0502020204030204" pitchFamily="34" charset="0"/>
                <a:cs typeface="Times New Roman" panose="02020603050405020304" pitchFamily="18" charset="0"/>
              </a:rPr>
              <a:t>π/υ 45,4εκ.€: </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ΕΠΟ Λάρισας-Καρδίτσας: Κατασκευή οδικού τμήματος ΙΚ </a:t>
            </a:r>
            <a:r>
              <a:rPr lang="el-GR" sz="1800" dirty="0" err="1">
                <a:latin typeface="Calibri" panose="020F0502020204030204" pitchFamily="34" charset="0"/>
                <a:ea typeface="Calibri" panose="020F0502020204030204" pitchFamily="34" charset="0"/>
                <a:cs typeface="Times New Roman" panose="02020603050405020304" pitchFamily="18" charset="0"/>
              </a:rPr>
              <a:t>Μεσοράχης</a:t>
            </a:r>
            <a:r>
              <a:rPr lang="el-GR" sz="1800" dirty="0">
                <a:latin typeface="Calibri" panose="020F0502020204030204" pitchFamily="34" charset="0"/>
                <a:ea typeface="Calibri" panose="020F0502020204030204" pitchFamily="34" charset="0"/>
                <a:cs typeface="Times New Roman" panose="02020603050405020304" pitchFamily="18" charset="0"/>
              </a:rPr>
              <a:t> έως ΙΚ </a:t>
            </a:r>
            <a:r>
              <a:rPr lang="el-GR" sz="1800" dirty="0" err="1">
                <a:latin typeface="Calibri" panose="020F0502020204030204" pitchFamily="34" charset="0"/>
                <a:ea typeface="Calibri" panose="020F0502020204030204" pitchFamily="34" charset="0"/>
                <a:cs typeface="Times New Roman" panose="02020603050405020304" pitchFamily="18" charset="0"/>
              </a:rPr>
              <a:t>Ελευθερών</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5,2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 Ο Λάρισας-Καρδίτσας: Κατασκευή τμήματος Παράκαμψη </a:t>
            </a:r>
            <a:r>
              <a:rPr lang="el-GR" sz="1800" dirty="0" err="1">
                <a:latin typeface="Calibri" panose="020F0502020204030204" pitchFamily="34" charset="0"/>
                <a:ea typeface="Calibri" panose="020F0502020204030204" pitchFamily="34" charset="0"/>
                <a:cs typeface="Times New Roman" panose="02020603050405020304" pitchFamily="18" charset="0"/>
              </a:rPr>
              <a:t>Συκεώνας</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6,7εκ.€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Παράκαμψη πόλεως Καρδίτσας: κατασκευή τμήματος από έξοδο προς </a:t>
            </a:r>
            <a:r>
              <a:rPr lang="el-GR" sz="1800" dirty="0" err="1">
                <a:latin typeface="Calibri" panose="020F0502020204030204" pitchFamily="34" charset="0"/>
                <a:ea typeface="Calibri" panose="020F0502020204030204" pitchFamily="34" charset="0"/>
                <a:cs typeface="Times New Roman" panose="02020603050405020304" pitchFamily="18" charset="0"/>
              </a:rPr>
              <a:t>Αγιοπηγή</a:t>
            </a:r>
            <a:r>
              <a:rPr lang="el-GR" sz="1800" dirty="0">
                <a:latin typeface="Calibri" panose="020F0502020204030204" pitchFamily="34" charset="0"/>
                <a:ea typeface="Calibri" panose="020F0502020204030204" pitchFamily="34" charset="0"/>
                <a:cs typeface="Times New Roman" panose="02020603050405020304" pitchFamily="18" charset="0"/>
              </a:rPr>
              <a:t> έως έξοδο προς Μητρόπολη,  Β' Φάση, π/υ 2,4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Βελτίωση ΕΟ 30: κατασκευή οδικού τμήματος από Δέλτα Καρδίτσας έως είσοδο Καρδίτσας,  Β' Φάση, π/υ 16,9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ΕΟ Τρικάλων  Άρτας: κατασκευή οδικού τμήματος από περιφερειακή Τρικάλων έως γέφυρα </a:t>
            </a:r>
            <a:r>
              <a:rPr lang="el-GR" sz="1800" dirty="0" err="1">
                <a:latin typeface="Calibri" panose="020F0502020204030204" pitchFamily="34" charset="0"/>
                <a:ea typeface="Calibri" panose="020F0502020204030204" pitchFamily="34" charset="0"/>
                <a:cs typeface="Times New Roman" panose="02020603050405020304" pitchFamily="18" charset="0"/>
              </a:rPr>
              <a:t>Καραβόπορου</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13,3 εκ.€</a:t>
            </a: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0" y="632356"/>
            <a:ext cx="9144000" cy="400098"/>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916721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4"/>
            <a:ext cx="9144000" cy="571154"/>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0219" y="1364556"/>
            <a:ext cx="8863780" cy="5181179"/>
          </a:xfrm>
        </p:spPr>
        <p:txBody>
          <a:bodyPr>
            <a:normAutofit fontScale="92500" lnSpcReduction="10000"/>
          </a:bodyPr>
          <a:lstStyle/>
          <a:p>
            <a:pPr lvl="0">
              <a:buClr>
                <a:srgbClr val="FFC000"/>
              </a:buClr>
              <a:buFont typeface="Wingdings" panose="05000000000000000000" pitchFamily="2" charset="2"/>
              <a:buChar char="ü"/>
            </a:pPr>
            <a:r>
              <a:rPr lang="el-GR" sz="2000" dirty="0"/>
              <a:t>Η ενδυνάμωση Κοινωνικής Επιχειρηματικότητας μέσω δημιουργίας εγκαταστάσεων φιλοξενίας κοινωνικών επιχειρήσεων</a:t>
            </a:r>
          </a:p>
          <a:p>
            <a:pPr lvl="0">
              <a:buClr>
                <a:srgbClr val="FFC000"/>
              </a:buClr>
              <a:buFont typeface="Wingdings" panose="05000000000000000000" pitchFamily="2" charset="2"/>
              <a:buChar char="ü"/>
            </a:pPr>
            <a:r>
              <a:rPr lang="el-GR" sz="2000" dirty="0"/>
              <a:t>Η ενίσχυση της αποτελεσματικής λειτουργίας των δημόσιων δομών προώθησης στην απασχόληση μέσω δημιουργίας – αναβάθμισης υποδομών &amp; εξοπλισμού τους</a:t>
            </a:r>
          </a:p>
          <a:p>
            <a:pPr lvl="0">
              <a:buClr>
                <a:srgbClr val="FFC000"/>
              </a:buClr>
              <a:buFont typeface="Wingdings" panose="05000000000000000000" pitchFamily="2" charset="2"/>
              <a:buChar char="ü"/>
            </a:pPr>
            <a:r>
              <a:rPr lang="el-GR" sz="2000" dirty="0"/>
              <a:t>Η βελτίωση της ισότιμης πρόσβασης σε ποιοτικές υπηρεσίες εκπαίδευσης μέσω της </a:t>
            </a:r>
            <a:r>
              <a:rPr lang="el-GR" sz="2000" b="1" dirty="0"/>
              <a:t>αναβάθμισης υποδομών &amp; εξοπλισμού όλων των βαθμίδων εκπαίδευσης</a:t>
            </a:r>
          </a:p>
          <a:p>
            <a:pPr lvl="0">
              <a:buClr>
                <a:srgbClr val="FFC000"/>
              </a:buClr>
              <a:buFont typeface="Wingdings" panose="05000000000000000000" pitchFamily="2" charset="2"/>
              <a:buChar char="ü"/>
            </a:pPr>
            <a:r>
              <a:rPr lang="el-GR" sz="2000" dirty="0"/>
              <a:t>Η ενίσχυση της κοινωνικοοικονομικής ένταξης των </a:t>
            </a:r>
            <a:r>
              <a:rPr lang="el-GR" sz="2000" dirty="0" err="1"/>
              <a:t>Ρομά</a:t>
            </a:r>
            <a:r>
              <a:rPr lang="el-GR" sz="2000" dirty="0"/>
              <a:t> μέσω παρεμβάσεων Ολοκληρωμένων Τοπικών Σχεδίων Δράσης</a:t>
            </a:r>
          </a:p>
          <a:p>
            <a:pPr lvl="0">
              <a:buClr>
                <a:srgbClr val="FFC000"/>
              </a:buClr>
              <a:buFont typeface="Wingdings" panose="05000000000000000000" pitchFamily="2" charset="2"/>
              <a:buChar char="ü"/>
            </a:pPr>
            <a:r>
              <a:rPr lang="el-GR" sz="2000" dirty="0"/>
              <a:t>Η βελτίωση των δημόσιων υπηρεσιών υγείας &amp; κοινωνικής πρόνοιας μέσω </a:t>
            </a:r>
            <a:r>
              <a:rPr lang="el-GR" sz="2000" b="1" dirty="0"/>
              <a:t>ενίσχυσης όλων των βαθμίδων τομέα υγείας με έμφαση στην Πρωτοβάθμια φροντίδα </a:t>
            </a:r>
            <a:r>
              <a:rPr lang="el-GR" sz="2000" dirty="0"/>
              <a:t>&amp; της </a:t>
            </a:r>
            <a:r>
              <a:rPr lang="el-GR" sz="2000" dirty="0" err="1"/>
              <a:t>αποϊδρυματοποίησης</a:t>
            </a:r>
            <a:r>
              <a:rPr lang="el-GR" sz="2000" dirty="0"/>
              <a:t> με χρηματοδότηση σχετικών υποδομών &amp; εξοπλισμού </a:t>
            </a:r>
          </a:p>
          <a:p>
            <a:pPr lvl="0">
              <a:buClr>
                <a:srgbClr val="FFC000"/>
              </a:buClr>
              <a:buFont typeface="Wingdings" panose="05000000000000000000" pitchFamily="2" charset="2"/>
              <a:buChar char="ü"/>
            </a:pPr>
            <a:r>
              <a:rPr lang="el-GR" sz="2000" dirty="0"/>
              <a:t>Η περαιτέρω κοινωνικοοικονομική ανάπτυξη της Θεσσαλίας με την αξιοποίηση του πλούτου της φύσης και του πολιτιστικού αποθέματος και της πολιτιστικής δραστηριότητας μέσω </a:t>
            </a:r>
            <a:r>
              <a:rPr lang="el-GR" sz="2000" b="1" dirty="0"/>
              <a:t>παρεμβάσεων προστασίας - ανάδειξης φυσικής και πολιτιστικής κληρονομιάς</a:t>
            </a:r>
            <a:r>
              <a:rPr lang="el-GR" sz="2000" dirty="0"/>
              <a:t>, ενίσχυσης παραγωγής σύγχρονου πολιτισμού και  </a:t>
            </a:r>
            <a:r>
              <a:rPr lang="el-GR" sz="2000" b="1" dirty="0"/>
              <a:t>αναβάθμισης τουριστικών υποδομών</a:t>
            </a:r>
          </a:p>
          <a:p>
            <a:pPr marL="0" indent="0">
              <a:buNone/>
            </a:pPr>
            <a:r>
              <a:rPr lang="el-GR" sz="1100" i="1" dirty="0"/>
              <a:t>Οι δράσεις της Προτεραιότητας συνεργούν με τις δράσεις της προτεραιότητας 4Β με χρηματοδότηση από το ΕΚΤ+ καθώς και με αντίστοιχες των Προγραμμάτων «Ανθρώπινο Δυναμικό και Κοινωνική Συνοχή», «Ψηφιακός Μετασχηματισμός» και «Ελλάδα 2.0».</a:t>
            </a:r>
          </a:p>
        </p:txBody>
      </p:sp>
      <p:sp>
        <p:nvSpPr>
          <p:cNvPr id="8" name="Ορθογώνιο 7"/>
          <p:cNvSpPr/>
          <p:nvPr/>
        </p:nvSpPr>
        <p:spPr>
          <a:xfrm>
            <a:off x="470237" y="656670"/>
            <a:ext cx="8766545" cy="707886"/>
          </a:xfrm>
          <a:prstGeom prst="rect">
            <a:avLst/>
          </a:prstGeom>
        </p:spPr>
        <p:txBody>
          <a:bodyPr wrap="square">
            <a:spAutoFit/>
          </a:bodyPr>
          <a:lstStyle/>
          <a:p>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2711710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458571" y="177948"/>
            <a:ext cx="8389090" cy="400110"/>
          </a:xfrm>
          <a:prstGeom prst="rect">
            <a:avLst/>
          </a:prstGeom>
        </p:spPr>
        <p:txBody>
          <a:bodyPr wrap="square">
            <a:spAutoFit/>
          </a:bodyPr>
          <a:lstStyle/>
          <a:p>
            <a:r>
              <a:rPr lang="el-GR" sz="2000" dirty="0"/>
              <a:t>Η </a:t>
            </a:r>
            <a:r>
              <a:rPr lang="el-GR" sz="2000" b="1" dirty="0"/>
              <a:t>Προτεραιότητα 4Α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745720453"/>
              </p:ext>
            </p:extLst>
          </p:nvPr>
        </p:nvGraphicFramePr>
        <p:xfrm>
          <a:off x="132735" y="576023"/>
          <a:ext cx="8952271" cy="4297699"/>
        </p:xfrm>
        <a:graphic>
          <a:graphicData uri="http://schemas.openxmlformats.org/drawingml/2006/table">
            <a:tbl>
              <a:tblPr firstRow="1" firstCol="1" bandRow="1">
                <a:tableStyleId>{5C22544A-7EE6-4342-B048-85BDC9FD1C3A}</a:tableStyleId>
              </a:tblPr>
              <a:tblGrid>
                <a:gridCol w="823769">
                  <a:extLst>
                    <a:ext uri="{9D8B030D-6E8A-4147-A177-3AD203B41FA5}">
                      <a16:colId xmlns:a16="http://schemas.microsoft.com/office/drawing/2014/main" val="1624585998"/>
                    </a:ext>
                  </a:extLst>
                </a:gridCol>
                <a:gridCol w="6951691">
                  <a:extLst>
                    <a:ext uri="{9D8B030D-6E8A-4147-A177-3AD203B41FA5}">
                      <a16:colId xmlns:a16="http://schemas.microsoft.com/office/drawing/2014/main" val="2321546572"/>
                    </a:ext>
                  </a:extLst>
                </a:gridCol>
                <a:gridCol w="1176811">
                  <a:extLst>
                    <a:ext uri="{9D8B030D-6E8A-4147-A177-3AD203B41FA5}">
                      <a16:colId xmlns:a16="http://schemas.microsoft.com/office/drawing/2014/main" val="768698129"/>
                    </a:ext>
                  </a:extLst>
                </a:gridCol>
              </a:tblGrid>
              <a:tr h="471112">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81.157.067</a:t>
                      </a:r>
                    </a:p>
                  </a:txBody>
                  <a:tcPr marL="68580" marR="68580" marT="0" marB="0" anchor="ctr"/>
                </a:tc>
                <a:extLst>
                  <a:ext uri="{0D108BD9-81ED-4DB2-BD59-A6C34878D82A}">
                    <a16:rowId xmlns:a16="http://schemas.microsoft.com/office/drawing/2014/main" val="2209898247"/>
                  </a:ext>
                </a:extLst>
              </a:tr>
              <a:tr h="604581">
                <a:tc>
                  <a:txBody>
                    <a:bodyPr/>
                    <a:lstStyle/>
                    <a:p>
                      <a:pPr algn="ctr">
                        <a:lnSpc>
                          <a:spcPct val="107000"/>
                        </a:lnSpc>
                        <a:spcAft>
                          <a:spcPts val="0"/>
                        </a:spcAft>
                      </a:pPr>
                      <a:r>
                        <a:rPr lang="el-GR" sz="1100" dirty="0">
                          <a:effectLst/>
                        </a:rPr>
                        <a:t>4.1</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αποτελεσματικότητας και της ικανότητας ένταξης των αγορών εργασίας και της πρόσβασης σε ποιοτικές θέσεις απασχόλησης </a:t>
                      </a:r>
                      <a:r>
                        <a:rPr lang="el-GR" sz="1200" dirty="0">
                          <a:effectLst/>
                        </a:rPr>
                        <a:t>μέσω της ανάπτυξης των κοινωνικών υποδομών και της προώθησης της κοινωνικής οικονομίας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01265028"/>
                  </a:ext>
                </a:extLst>
              </a:tr>
              <a:tr h="758059">
                <a:tc>
                  <a:txBody>
                    <a:bodyPr/>
                    <a:lstStyle/>
                    <a:p>
                      <a:pPr algn="ctr">
                        <a:lnSpc>
                          <a:spcPct val="107000"/>
                        </a:lnSpc>
                        <a:spcAft>
                          <a:spcPts val="0"/>
                        </a:spcAft>
                      </a:pPr>
                      <a:r>
                        <a:rPr lang="el-GR" sz="1100">
                          <a:effectLst/>
                        </a:rPr>
                        <a:t>4.2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Βελτίωση της ισότιμης πρόσβασης σε ποιοτικές υπηρεσίες εκπαίδευσης, κατάρτισης και διά βίου μάθησης χωρίς αποκλεισμούς </a:t>
                      </a:r>
                      <a:r>
                        <a:rPr lang="el-GR" sz="1200" dirty="0">
                          <a:effectLst/>
                        </a:rPr>
                        <a:t>μέσω της ανάπτυξης </a:t>
                      </a:r>
                      <a:r>
                        <a:rPr lang="el-GR" sz="1200" dirty="0" err="1">
                          <a:effectLst/>
                        </a:rPr>
                        <a:t>προσβάσιμων</a:t>
                      </a:r>
                      <a:r>
                        <a:rPr lang="el-GR" sz="1200" dirty="0">
                          <a:effectLst/>
                        </a:rPr>
                        <a:t> υποδομών, συμπεριλαμβανομένων της ενίσχυσης της ανθεκτικότητας της εξ αποστάσεως και της διαδικτυακής εκπαίδευσης και κατάρτισης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0928401"/>
                  </a:ext>
                </a:extLst>
              </a:tr>
              <a:tr h="811658">
                <a:tc>
                  <a:txBody>
                    <a:bodyPr/>
                    <a:lstStyle/>
                    <a:p>
                      <a:pPr algn="ctr">
                        <a:lnSpc>
                          <a:spcPct val="107000"/>
                        </a:lnSpc>
                        <a:spcAft>
                          <a:spcPts val="0"/>
                        </a:spcAft>
                      </a:pPr>
                      <a:r>
                        <a:rPr lang="el-GR" sz="1100">
                          <a:effectLst/>
                        </a:rPr>
                        <a:t>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κοινωνικοοικονομικής ένταξης περιθωριοποιημένων κοινοτήτων, νοικοκυριών με χαμηλό εισόδημα και </a:t>
                      </a:r>
                      <a:r>
                        <a:rPr lang="el-GR" sz="1400" dirty="0" err="1">
                          <a:effectLst/>
                        </a:rPr>
                        <a:t>μειονεκτουσών</a:t>
                      </a:r>
                      <a:r>
                        <a:rPr lang="el-GR" sz="1400" dirty="0">
                          <a:effectLst/>
                        </a:rPr>
                        <a:t> ομάδων, συμπεριλαμβανομένων των ατόμων με ειδικές ανάγκες, </a:t>
                      </a:r>
                      <a:r>
                        <a:rPr lang="el-GR" sz="1200" dirty="0">
                          <a:effectLst/>
                        </a:rPr>
                        <a:t>μέσω ολοκληρωμένων δράσεων που περιλαμβάνουν υπηρεσίες στέγασης και κοινωνικές υπηρεσίες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4.000.000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3755281"/>
                  </a:ext>
                </a:extLst>
              </a:tr>
              <a:tr h="704460">
                <a:tc>
                  <a:txBody>
                    <a:bodyPr/>
                    <a:lstStyle/>
                    <a:p>
                      <a:pPr algn="ctr">
                        <a:lnSpc>
                          <a:spcPct val="107000"/>
                        </a:lnSpc>
                        <a:spcAft>
                          <a:spcPts val="0"/>
                        </a:spcAft>
                      </a:pPr>
                      <a:r>
                        <a:rPr lang="el-GR" sz="1100">
                          <a:effectLst/>
                        </a:rPr>
                        <a:t>4.5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26.657.067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2235187"/>
                  </a:ext>
                </a:extLst>
              </a:tr>
              <a:tr h="532651">
                <a:tc>
                  <a:txBody>
                    <a:bodyPr/>
                    <a:lstStyle/>
                    <a:p>
                      <a:pPr algn="ctr">
                        <a:lnSpc>
                          <a:spcPct val="107000"/>
                        </a:lnSpc>
                        <a:spcAft>
                          <a:spcPts val="0"/>
                        </a:spcAft>
                      </a:pPr>
                      <a:r>
                        <a:rPr lang="el-GR" sz="1100" dirty="0">
                          <a:effectLst/>
                        </a:rPr>
                        <a:t>4.6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του ρόλου του πολιτισμού και του βιώσιμου τουρισμού στην οικονομική ανάπτυξη, την κοινωνική ένταξη και την κοινωνική καινοτομία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6899475"/>
                  </a:ext>
                </a:extLst>
              </a:tr>
            </a:tbl>
          </a:graphicData>
        </a:graphic>
      </p:graphicFrame>
      <p:graphicFrame>
        <p:nvGraphicFramePr>
          <p:cNvPr id="9" name="Γράφημα 8"/>
          <p:cNvGraphicFramePr/>
          <p:nvPr>
            <p:extLst>
              <p:ext uri="{D42A27DB-BD31-4B8C-83A1-F6EECF244321}">
                <p14:modId xmlns:p14="http://schemas.microsoft.com/office/powerpoint/2010/main" val="2268897299"/>
              </p:ext>
            </p:extLst>
          </p:nvPr>
        </p:nvGraphicFramePr>
        <p:xfrm>
          <a:off x="2750574" y="4315827"/>
          <a:ext cx="5462862" cy="22721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9784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p>
        </p:txBody>
      </p:sp>
      <p:sp>
        <p:nvSpPr>
          <p:cNvPr id="3" name="Υπότιτλος 2"/>
          <p:cNvSpPr>
            <a:spLocks noGrp="1"/>
          </p:cNvSpPr>
          <p:nvPr>
            <p:ph idx="1"/>
          </p:nvPr>
        </p:nvSpPr>
        <p:spPr>
          <a:xfrm>
            <a:off x="181626" y="894716"/>
            <a:ext cx="8047974" cy="713236"/>
          </a:xfrm>
          <a:noFill/>
        </p:spPr>
        <p:txBody>
          <a:bodyPr>
            <a:normAutofit/>
          </a:bodyPr>
          <a:lstStyle/>
          <a:p>
            <a:pPr marL="0" indent="0" algn="ctr">
              <a:buNone/>
            </a:pPr>
            <a:r>
              <a:rPr lang="el-GR" sz="2000" dirty="0"/>
              <a:t>Το Πρόγραμμα εγκρίθηκε με την με αριθ. </a:t>
            </a:r>
            <a:r>
              <a:rPr lang="el-GR" sz="2000" dirty="0">
                <a:solidFill>
                  <a:srgbClr val="0070C0"/>
                </a:solidFill>
              </a:rPr>
              <a:t>C(2022)6506 </a:t>
            </a:r>
            <a:r>
              <a:rPr lang="el-GR" sz="2000" dirty="0" err="1">
                <a:solidFill>
                  <a:srgbClr val="0070C0"/>
                </a:solidFill>
              </a:rPr>
              <a:t>final</a:t>
            </a:r>
            <a:r>
              <a:rPr lang="el-GR" sz="2000" dirty="0">
                <a:solidFill>
                  <a:srgbClr val="0070C0"/>
                </a:solidFill>
              </a:rPr>
              <a:t>/05.9.2022 </a:t>
            </a:r>
            <a:r>
              <a:rPr lang="el-GR" sz="2000" dirty="0"/>
              <a:t>Απόφαση της Ευρωπαϊκής Επιτροπής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10" name="Google Shape;703;p5">
            <a:extLst>
              <a:ext uri="{FF2B5EF4-FFF2-40B4-BE49-F238E27FC236}">
                <a16:creationId xmlns:a16="http://schemas.microsoft.com/office/drawing/2014/main" id="{BCA84146-4A84-4B42-9C99-2233728C6DD6}"/>
              </a:ext>
            </a:extLst>
          </p:cNvPr>
          <p:cNvSpPr/>
          <p:nvPr/>
        </p:nvSpPr>
        <p:spPr>
          <a:xfrm>
            <a:off x="108065" y="1903615"/>
            <a:ext cx="8811491" cy="3790397"/>
          </a:xfrm>
          <a:prstGeom prst="rect">
            <a:avLst/>
          </a:prstGeom>
          <a:gradFill>
            <a:gsLst>
              <a:gs pos="10000">
                <a:schemeClr val="accent1">
                  <a:lumMod val="20000"/>
                  <a:lumOff val="80000"/>
                </a:schemeClr>
              </a:gs>
              <a:gs pos="100000">
                <a:schemeClr val="bg2">
                  <a:shade val="96000"/>
                  <a:satMod val="120000"/>
                  <a:lumMod val="90000"/>
                </a:schemeClr>
              </a:gs>
            </a:gsLst>
            <a:lin ang="6120000" scaled="1"/>
          </a:gradFill>
          <a:ln w="15875" cap="rnd"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2400" b="1" i="0" u="none" strike="noStrike" kern="0" cap="none" spc="0" normalizeH="0" baseline="0" noProof="0" dirty="0">
                <a:ln>
                  <a:noFill/>
                </a:ln>
                <a:solidFill>
                  <a:srgbClr val="FF0000"/>
                </a:solidFill>
                <a:effectLst/>
                <a:uLnTx/>
                <a:uFillTx/>
                <a:latin typeface="Century Gothic" panose="020B0502020202020204"/>
                <a:ea typeface="+mn-ea"/>
                <a:cs typeface="+mn-cs"/>
              </a:rPr>
              <a:t>553.885.667</a:t>
            </a: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12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εκ των οποίων</a:t>
            </a:r>
            <a:r>
              <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€ 470.802.817 </a:t>
            </a:r>
            <a:r>
              <a:rPr kumimoji="0" lang="el-GR" sz="1100" b="1" i="0" u="none" strike="noStrike" kern="0" cap="none" spc="0" normalizeH="0" baseline="0" noProof="0" dirty="0" err="1">
                <a:ln>
                  <a:noFill/>
                </a:ln>
                <a:solidFill>
                  <a:prstClr val="black"/>
                </a:solidFill>
                <a:effectLst/>
                <a:uLnTx/>
                <a:uFillTx/>
                <a:latin typeface="Century Gothic" panose="020B0502020202020204"/>
                <a:ea typeface="+mn-ea"/>
                <a:cs typeface="+mn-cs"/>
              </a:rPr>
              <a:t>Ενωσιακή</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 Συμμετοχή (85%)</a:t>
            </a:r>
          </a:p>
          <a:p>
            <a:pPr marL="271463" marR="0" lvl="0" indent="0" defTabSz="914400" eaLnBrk="1" fontAlgn="auto" latinLnBrk="0" hangingPunct="1">
              <a:lnSpc>
                <a:spcPct val="100000"/>
              </a:lnSpc>
              <a:spcBef>
                <a:spcPts val="0"/>
              </a:spcBef>
              <a:spcAft>
                <a:spcPts val="0"/>
              </a:spcAft>
              <a:buClrTx/>
              <a:buSzTx/>
              <a:buFontTx/>
              <a:buNone/>
              <a:tabLst/>
              <a:defRPr/>
            </a:pPr>
            <a:r>
              <a:rPr kumimoji="0" lang="el-GR" sz="1100" b="0" i="0" u="none" strike="noStrike" kern="0" cap="none" spc="0" normalizeH="0" baseline="0" noProof="0" dirty="0">
                <a:ln>
                  <a:noFill/>
                </a:ln>
                <a:solidFill>
                  <a:prstClr val="black"/>
                </a:solidFill>
                <a:effectLst/>
                <a:uLnTx/>
                <a:uFillTx/>
                <a:latin typeface="Century Gothic" panose="020B0502020202020204"/>
                <a:ea typeface="+mn-ea"/>
                <a:cs typeface="+mn-cs"/>
              </a:rPr>
              <a:t>Ευρωπαϊκό Ταμείο Περιφερειακής Ανάπτυξης (ΕΤΠΑ), Ευρωπαϊκό Κοινωνικό Ταμείο (ΕΚΤ+).</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€ 83.082.850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Εθνική Συνεισφορά (15%)</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ΕΚΤ+  = </a:t>
            </a:r>
            <a:r>
              <a:rPr kumimoji="0" lang="el-GR" sz="2000" b="1" i="0" u="none" strike="noStrike" kern="0" cap="none" spc="0" normalizeH="0" baseline="0" noProof="0" dirty="0">
                <a:ln>
                  <a:noFill/>
                </a:ln>
                <a:effectLst/>
                <a:uLnTx/>
                <a:uFillTx/>
                <a:latin typeface="Century Gothic" panose="020B0502020202020204"/>
                <a:ea typeface="+mn-ea"/>
                <a:cs typeface="+mn-cs"/>
              </a:rPr>
              <a:t>143.495.824 €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ΕΤΠΑ =   </a:t>
            </a:r>
            <a:r>
              <a:rPr kumimoji="0" lang="el-GR" sz="2000" b="1" i="0" u="none" strike="noStrike" kern="0" cap="none" spc="0" normalizeH="0" baseline="0" noProof="0" dirty="0">
                <a:ln>
                  <a:noFill/>
                </a:ln>
                <a:effectLst/>
                <a:uLnTx/>
                <a:uFillTx/>
                <a:latin typeface="Century Gothic" panose="020B0502020202020204"/>
                <a:ea typeface="+mn-ea"/>
                <a:cs typeface="+mn-cs"/>
              </a:rPr>
              <a:t>410.389.843 €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endParaRPr kumimoji="0" lang="en-US" sz="2000" b="1" i="0" u="none" strike="noStrike" kern="0" cap="none" spc="0" normalizeH="0" baseline="0" noProof="0" dirty="0">
              <a:ln>
                <a:noFill/>
              </a:ln>
              <a:solidFill>
                <a:srgbClr val="0070C0"/>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l-GR"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Tree>
    <p:extLst>
      <p:ext uri="{BB962C8B-B14F-4D97-AF65-F5344CB8AC3E}">
        <p14:creationId xmlns:p14="http://schemas.microsoft.com/office/powerpoint/2010/main" val="2402286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lnSpcReduction="100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Εξειδίκευση 6 Δράσεων</a:t>
            </a:r>
            <a:r>
              <a:rPr lang="el-GR" sz="2000" dirty="0">
                <a:effectLst/>
                <a:latin typeface="Calibri" panose="020F0502020204030204" pitchFamily="34" charset="0"/>
                <a:ea typeface="Calibri" panose="020F0502020204030204" pitchFamily="34" charset="0"/>
                <a:cs typeface="Times New Roman" panose="02020603050405020304" pitchFamily="18" charset="0"/>
              </a:rPr>
              <a:t>, συνολικού π/υ 37,2 εκ.</a:t>
            </a:r>
            <a:r>
              <a:rPr lang="el-GR" sz="2000" dirty="0">
                <a:effectLst/>
                <a:latin typeface="Calibri" panose="020F0502020204030204" pitchFamily="34" charset="0"/>
                <a:ea typeface="Calibri" panose="020F0502020204030204" pitchFamily="34" charset="0"/>
                <a:cs typeface="Calibri" panose="020F0502020204030204" pitchFamily="34" charset="0"/>
              </a:rPr>
              <a:t>€: </a:t>
            </a:r>
          </a:p>
          <a:p>
            <a:pPr marL="342900" lvl="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Ενίσχυση εκπαιδευτικού εξοπλισμού τριτοβάθμιας εκπαίδευσης, π/υ 5εκ.€ </a:t>
            </a:r>
          </a:p>
          <a:p>
            <a:pPr marL="342900" lvl="0" indent="-342900" algn="just">
              <a:lnSpc>
                <a:spcPct val="107000"/>
              </a:lnSpc>
              <a:buFont typeface="+mj-lt"/>
              <a:buAutoNum type="arabicPeriod"/>
            </a:pPr>
            <a:r>
              <a:rPr lang="el-GR" sz="2000" dirty="0">
                <a:effectLst/>
                <a:latin typeface="Calibri" panose="020F0502020204030204" pitchFamily="34" charset="0"/>
                <a:ea typeface="Calibri" panose="020F0502020204030204" pitchFamily="34" charset="0"/>
                <a:cs typeface="Times New Roman" panose="02020603050405020304" pitchFamily="18" charset="0"/>
              </a:rPr>
              <a:t>Υποδομές-εξοπλισμοί Πρωτοβάθμιας Φροντίδας Υγείας(μεταφερόμενα έργα), π/υ 2,5 εκ.€. </a:t>
            </a:r>
          </a:p>
          <a:p>
            <a:pPr marL="342900" lvl="0" indent="-342900" algn="just">
              <a:lnSpc>
                <a:spcPct val="107000"/>
              </a:lnSpc>
              <a:buFont typeface="+mj-lt"/>
              <a:buAutoNum type="arabicPeriod"/>
            </a:pPr>
            <a:r>
              <a:rPr lang="el-GR" sz="2000" dirty="0"/>
              <a:t>Υποδομές- εξοπλισμοί στον τομέα της υγείας – Δευτεροβάθμια Φροντίδα Υγείας: Προσθήκη κτιρίου Ν2 στο Γενικό Νοσοκομείο Λάρισας, π/υ 14 εκ.€. </a:t>
            </a:r>
          </a:p>
          <a:p>
            <a:pPr marL="342900" lvl="0" indent="-342900" algn="just">
              <a:lnSpc>
                <a:spcPct val="107000"/>
              </a:lnSpc>
              <a:buFont typeface="+mj-lt"/>
              <a:buAutoNum type="arabicPeriod"/>
            </a:pPr>
            <a:r>
              <a:rPr lang="el-GR" sz="2000" dirty="0"/>
              <a:t>Υποδομές - εξοπλισμοί Πρωτοβάθμιας Φροντίδας Υγείας (νέα έργα), π/υ 11,5εκ.€</a:t>
            </a:r>
          </a:p>
          <a:p>
            <a:pPr marL="342900" lvl="0" indent="-342900" algn="just">
              <a:lnSpc>
                <a:spcPct val="107000"/>
              </a:lnSpc>
              <a:buFont typeface="+mj-lt"/>
              <a:buAutoNum type="arabicPeriod"/>
            </a:pPr>
            <a:r>
              <a:rPr lang="el-GR" sz="2000" dirty="0"/>
              <a:t>Κινητές μονάδες για παροχή υπηρεσιών δημόσιας υγείας, π/υ 1 εκ.€</a:t>
            </a:r>
          </a:p>
          <a:p>
            <a:pPr marL="34290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Προστασία &amp; ανάδειξη πολιτιστικής κληρονομιάς(μεταφερόμενα έργα), π/υ 3,2 εκ.€. </a:t>
            </a:r>
          </a:p>
          <a:p>
            <a:pPr marL="342900" lvl="0" indent="-342900" algn="just">
              <a:lnSpc>
                <a:spcPct val="107000"/>
              </a:lnSpc>
              <a:buFont typeface="Calibri" panose="020F0502020204030204" pitchFamily="34" charset="0"/>
              <a:buChar char="-"/>
            </a:pPr>
            <a:r>
              <a:rPr lang="el-GR" sz="2000" b="1" dirty="0"/>
              <a:t>Έκδοση 4 Προσκλήσεων,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32,7 εκ.€(δράσεις 1-4)</a:t>
            </a: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2 πράξεων</a:t>
            </a:r>
            <a:r>
              <a:rPr lang="el-GR" sz="2000" dirty="0">
                <a:latin typeface="Calibri" panose="020F0502020204030204" pitchFamily="34" charset="0"/>
                <a:ea typeface="Calibri" panose="020F0502020204030204" pitchFamily="34" charset="0"/>
                <a:cs typeface="Times New Roman" panose="02020603050405020304" pitchFamily="18" charset="0"/>
              </a:rPr>
              <a:t>, συνολικού π/υ 2,6 εκ.€(δράση 2)</a:t>
            </a:r>
          </a:p>
          <a:p>
            <a:pPr marL="342900" lvl="0" indent="-342900" algn="just">
              <a:lnSpc>
                <a:spcPct val="107000"/>
              </a:lnSpc>
              <a:buFont typeface="Calibri" panose="020F0502020204030204" pitchFamily="34" charset="0"/>
              <a:buChar char="-"/>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3223479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a:bodyPr>
          <a:lstStyle/>
          <a:p>
            <a:pPr marL="0" indent="0" algn="just">
              <a:lnSpc>
                <a:spcPct val="107000"/>
              </a:lnSpc>
              <a:spcAft>
                <a:spcPts val="800"/>
              </a:spcAft>
              <a:buNone/>
            </a:pPr>
            <a:r>
              <a:rPr lang="el-GR" sz="2200" b="1" i="1" dirty="0">
                <a:effectLst/>
                <a:latin typeface="Calibri" panose="020F0502020204030204" pitchFamily="34" charset="0"/>
                <a:ea typeface="Calibri" panose="020F0502020204030204" pitchFamily="34" charset="0"/>
                <a:cs typeface="Times New Roman" panose="02020603050405020304" pitchFamily="18" charset="0"/>
              </a:rPr>
              <a:t>Επισημαίνεται:</a:t>
            </a:r>
            <a:endParaRPr lang="el-GR" sz="2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Για τις Υποδομές Υγείας, τηρείται ο συμφωνημένος κανόνας μεταξύ χώρας &amp; Ε.Ε. για διάθεση πόρων κατά 60% στην </a:t>
            </a:r>
            <a:r>
              <a:rPr lang="el-GR" sz="2300" dirty="0">
                <a:latin typeface="Calibri" panose="020F0502020204030204" pitchFamily="34" charset="0"/>
                <a:ea typeface="Calibri" panose="020F0502020204030204" pitchFamily="34" charset="0"/>
                <a:cs typeface="Times New Roman" panose="02020603050405020304" pitchFamily="18" charset="0"/>
              </a:rPr>
              <a:t>Α’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&amp; κατά 40% στην Β’ – Γ’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στο πλαίσιο της Εθνικής Πολιτικής, χαρτογράφησης και ιεράρχησης δράσεων Υπ. Υγείας , έως την ολοκλήρωση του Προγράμματος. </a:t>
            </a: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Οι Υποδομές τομέα Εκπαίδευσης στηρίζονται στην Εθνική Στρατηγική, χαρτογράφηση &amp;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προτεραιοποίηση</a:t>
            </a:r>
            <a:r>
              <a:rPr lang="el-GR" sz="2300" dirty="0">
                <a:effectLst/>
                <a:latin typeface="Calibri" panose="020F0502020204030204" pitchFamily="34" charset="0"/>
                <a:ea typeface="Calibri" panose="020F0502020204030204" pitchFamily="34" charset="0"/>
                <a:cs typeface="Times New Roman" panose="02020603050405020304" pitchFamily="18" charset="0"/>
              </a:rPr>
              <a:t> αναγκών Υπ. Παιδείας.</a:t>
            </a:r>
          </a:p>
          <a:p>
            <a:pPr marL="342900" lvl="0" indent="-342900" algn="just">
              <a:lnSpc>
                <a:spcPct val="107000"/>
              </a:lnSpc>
              <a:spcAft>
                <a:spcPts val="800"/>
              </a:spcAft>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Η ενεργοποίηση των </a:t>
            </a:r>
            <a:r>
              <a:rPr lang="el-GR" sz="2300" i="1" dirty="0">
                <a:effectLst/>
                <a:latin typeface="Calibri" panose="020F0502020204030204" pitchFamily="34" charset="0"/>
                <a:ea typeface="Calibri" panose="020F0502020204030204" pitchFamily="34" charset="0"/>
                <a:cs typeface="Times New Roman" panose="02020603050405020304" pitchFamily="18" charset="0"/>
              </a:rPr>
              <a:t>Παρεμβάσεων Ολοκληρωμένων Τοπικών Σχεδίων Δράσης για την ένταξη των </a:t>
            </a:r>
            <a:r>
              <a:rPr lang="el-GR" sz="2300" i="1" dirty="0" err="1">
                <a:effectLst/>
                <a:latin typeface="Calibri" panose="020F0502020204030204" pitchFamily="34" charset="0"/>
                <a:ea typeface="Calibri" panose="020F0502020204030204" pitchFamily="34" charset="0"/>
                <a:cs typeface="Times New Roman" panose="02020603050405020304" pitchFamily="18" charset="0"/>
              </a:rPr>
              <a:t>Ρομά</a:t>
            </a:r>
            <a:r>
              <a:rPr lang="el-GR" sz="2300" i="1" dirty="0">
                <a:effectLst/>
                <a:latin typeface="Calibri" panose="020F0502020204030204" pitchFamily="34" charset="0"/>
                <a:ea typeface="Calibri" panose="020F0502020204030204" pitchFamily="34" charset="0"/>
                <a:cs typeface="Times New Roman" panose="02020603050405020304" pitchFamily="18" charset="0"/>
              </a:rPr>
              <a:t> σε τοπικό επίπεδο </a:t>
            </a:r>
            <a:r>
              <a:rPr lang="el-GR" sz="2300" dirty="0">
                <a:effectLst/>
                <a:latin typeface="Calibri" panose="020F0502020204030204" pitchFamily="34" charset="0"/>
                <a:ea typeface="Calibri" panose="020F0502020204030204" pitchFamily="34" charset="0"/>
                <a:cs typeface="Times New Roman" panose="02020603050405020304" pitchFamily="18" charset="0"/>
              </a:rPr>
              <a:t>προϋποθέτει την έγκριση των Τοπικών Σχεδίων από τους αρμόδιους φορείς(Δήμοι).</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662156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40210"/>
            <a:ext cx="9144000" cy="610626"/>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65471" y="1318512"/>
            <a:ext cx="8878528" cy="5038043"/>
          </a:xfrm>
        </p:spPr>
        <p:txBody>
          <a:bodyPr>
            <a:normAutofit fontScale="92500" lnSpcReduction="10000"/>
          </a:bodyPr>
          <a:lstStyle/>
          <a:p>
            <a:pPr lvl="0">
              <a:buClr>
                <a:srgbClr val="FFC000"/>
              </a:buClr>
              <a:buFont typeface="Wingdings" panose="05000000000000000000" pitchFamily="2" charset="2"/>
              <a:buChar char="ü"/>
            </a:pPr>
            <a:r>
              <a:rPr lang="el-GR" sz="2400" dirty="0"/>
              <a:t>Η ενεργή ένταξη στην αγορά εργασίας &amp; η προαγωγή της κοινωνικής επιχειρηματικότητας</a:t>
            </a:r>
          </a:p>
          <a:p>
            <a:pPr lvl="0">
              <a:buClr>
                <a:srgbClr val="FFC000"/>
              </a:buClr>
              <a:buFont typeface="Wingdings" panose="05000000000000000000" pitchFamily="2" charset="2"/>
              <a:buChar char="ü"/>
            </a:pPr>
            <a:r>
              <a:rPr lang="el-GR" sz="2400" dirty="0"/>
              <a:t>Η ενίσχυση της ισότιμης συμμετοχής των γυναικών που ανήκουν σε ευπαθείς ομάδες στην αγορά εργασίας</a:t>
            </a:r>
          </a:p>
          <a:p>
            <a:pPr lvl="0">
              <a:buClr>
                <a:srgbClr val="FFC000"/>
              </a:buClr>
              <a:buFont typeface="Wingdings" panose="05000000000000000000" pitchFamily="2" charset="2"/>
              <a:buChar char="ü"/>
            </a:pPr>
            <a:r>
              <a:rPr lang="el-GR" sz="2400" dirty="0"/>
              <a:t>Η καταπολέμηση της φτώχειας &amp; η ενίσχυση της κοινωνικής ένταξης ευάλωτων ομάδων του πληθυσμού της Θεσσαλίας λαμβάνοντας υπόψη και τις πολιτικές για </a:t>
            </a:r>
            <a:r>
              <a:rPr lang="el-GR" sz="2400" dirty="0" err="1"/>
              <a:t>αποϊδρυματοποίηση</a:t>
            </a:r>
            <a:r>
              <a:rPr lang="el-GR" sz="2400" dirty="0"/>
              <a:t> και εγγύηση για το παιδί </a:t>
            </a:r>
          </a:p>
          <a:p>
            <a:pPr lvl="0">
              <a:buClr>
                <a:srgbClr val="FFC000"/>
              </a:buClr>
              <a:buFont typeface="Wingdings" panose="05000000000000000000" pitchFamily="2" charset="2"/>
              <a:buChar char="ü"/>
            </a:pPr>
            <a:r>
              <a:rPr lang="el-GR" sz="2400" dirty="0"/>
              <a:t>Η συνέχιση της λειτουργίας δομών Α’ </a:t>
            </a:r>
            <a:r>
              <a:rPr lang="el-GR" sz="2400" dirty="0" err="1"/>
              <a:t>θμιας</a:t>
            </a:r>
            <a:r>
              <a:rPr lang="el-GR" sz="2400" dirty="0"/>
              <a:t> Φροντίδας Υγείας, Ψυχικής Υγείας &amp; καταπολέμησης των εξαρτήσεων με σταδιακή έξοδο από την συγχρηματοδότηση καθώς και την λειτουργία νέων  δομών με συγκεκριμένη στόχευση   </a:t>
            </a:r>
          </a:p>
          <a:p>
            <a:pPr lvl="0">
              <a:buClr>
                <a:srgbClr val="FFC000"/>
              </a:buClr>
              <a:buFont typeface="Wingdings" panose="05000000000000000000" pitchFamily="2" charset="2"/>
              <a:buChar char="ü"/>
            </a:pPr>
            <a:r>
              <a:rPr lang="el-GR" sz="2400" dirty="0"/>
              <a:t>Η λειτουργία </a:t>
            </a:r>
            <a:r>
              <a:rPr lang="el-GR" sz="2400" b="1" dirty="0"/>
              <a:t>ανοικτών</a:t>
            </a:r>
            <a:r>
              <a:rPr lang="el-GR" sz="2400" dirty="0"/>
              <a:t> δομών φροντίδας ηλικιωμένων και </a:t>
            </a:r>
            <a:r>
              <a:rPr lang="el-GR" sz="2400" dirty="0" err="1"/>
              <a:t>ΑμεΑ</a:t>
            </a:r>
            <a:r>
              <a:rPr lang="el-GR" sz="2400" dirty="0"/>
              <a:t> </a:t>
            </a:r>
          </a:p>
          <a:p>
            <a:pPr marL="0" lvl="0" indent="0">
              <a:buClr>
                <a:srgbClr val="FFC000"/>
              </a:buClr>
              <a:buNone/>
            </a:pPr>
            <a:endParaRPr lang="el-GR" sz="2400" dirty="0"/>
          </a:p>
          <a:p>
            <a:pPr marL="0" indent="0">
              <a:buNone/>
            </a:pPr>
            <a:r>
              <a:rPr lang="el-GR" sz="1100" i="1" dirty="0"/>
              <a:t>Οι δράσεις της Προτεραιότητας συνεργούν με τις δράσεις των Ειδικών Στόχων 4.1, 4.2, 4.3  &amp; 4.5 της Προτεραιότητας 4Α (ΕΤΠΑ) του Προγράμματος και με τα Προγράμματα «Ανθρώπινο Δυναμικό και Κοινωνική Συνοχή», «Ψηφιακός μετασχηματισμός»,  «Επιχειρηματικότητα-Ανταγωνιστικότητα-Έρευνα-Καινοτομία», «Ελλάδα 2.0»</a:t>
            </a:r>
          </a:p>
        </p:txBody>
      </p:sp>
      <p:sp>
        <p:nvSpPr>
          <p:cNvPr id="8" name="Ορθογώνιο 7"/>
          <p:cNvSpPr/>
          <p:nvPr/>
        </p:nvSpPr>
        <p:spPr>
          <a:xfrm>
            <a:off x="377454" y="610626"/>
            <a:ext cx="8766545" cy="707886"/>
          </a:xfrm>
          <a:prstGeom prst="rect">
            <a:avLst/>
          </a:prstGeom>
        </p:spPr>
        <p:txBody>
          <a:bodyPr wrap="square">
            <a:spAutoFit/>
          </a:bodyPr>
          <a:lstStyle/>
          <a:p>
            <a:r>
              <a:rPr lang="el-GR" sz="2000" dirty="0">
                <a:latin typeface="+mj-lt"/>
              </a:rPr>
              <a:t>Προτεραιότητα 4Β: Δράσεις ενίσχυσης της Κοινωνικής Συνοχής και αντιμετώπισης της φτώχειας (ΕΚΤ+)</a:t>
            </a:r>
          </a:p>
        </p:txBody>
      </p:sp>
    </p:spTree>
    <p:extLst>
      <p:ext uri="{BB962C8B-B14F-4D97-AF65-F5344CB8AC3E}">
        <p14:creationId xmlns:p14="http://schemas.microsoft.com/office/powerpoint/2010/main" val="1097081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dirty="0"/>
              <a:t>Η </a:t>
            </a:r>
            <a:r>
              <a:rPr lang="el-GR" sz="2000" b="1" dirty="0"/>
              <a:t>Προτεραιότητα 4Β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979337026"/>
              </p:ext>
            </p:extLst>
          </p:nvPr>
        </p:nvGraphicFramePr>
        <p:xfrm>
          <a:off x="0" y="939927"/>
          <a:ext cx="8998146" cy="4590107"/>
        </p:xfrm>
        <a:graphic>
          <a:graphicData uri="http://schemas.openxmlformats.org/drawingml/2006/table">
            <a:tbl>
              <a:tblPr firstRow="1" firstCol="1" bandRow="1">
                <a:tableStyleId>{5C22544A-7EE6-4342-B048-85BDC9FD1C3A}</a:tableStyleId>
              </a:tblPr>
              <a:tblGrid>
                <a:gridCol w="669628">
                  <a:extLst>
                    <a:ext uri="{9D8B030D-6E8A-4147-A177-3AD203B41FA5}">
                      <a16:colId xmlns:a16="http://schemas.microsoft.com/office/drawing/2014/main" val="2697461325"/>
                    </a:ext>
                  </a:extLst>
                </a:gridCol>
                <a:gridCol w="7443295">
                  <a:extLst>
                    <a:ext uri="{9D8B030D-6E8A-4147-A177-3AD203B41FA5}">
                      <a16:colId xmlns:a16="http://schemas.microsoft.com/office/drawing/2014/main" val="1227589868"/>
                    </a:ext>
                  </a:extLst>
                </a:gridCol>
                <a:gridCol w="885223">
                  <a:extLst>
                    <a:ext uri="{9D8B030D-6E8A-4147-A177-3AD203B41FA5}">
                      <a16:colId xmlns:a16="http://schemas.microsoft.com/office/drawing/2014/main" val="234496603"/>
                    </a:ext>
                  </a:extLst>
                </a:gridCol>
              </a:tblGrid>
              <a:tr h="428362">
                <a:tc>
                  <a:txBody>
                    <a:bodyPr/>
                    <a:lstStyle/>
                    <a:p>
                      <a:pPr algn="ctr">
                        <a:lnSpc>
                          <a:spcPct val="107000"/>
                        </a:lnSpc>
                        <a:spcAft>
                          <a:spcPts val="0"/>
                        </a:spcAft>
                      </a:pPr>
                      <a:r>
                        <a:rPr lang="el-GR" sz="900">
                          <a:effectLst/>
                        </a:rPr>
                        <a:t>ΕΙΔΙΚΟΣ ΣΤΟΧΟΣ</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a:effectLst/>
                        </a:rPr>
                        <a:t>ΤΙΤΛΟΣ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dirty="0">
                          <a:effectLst/>
                        </a:rPr>
                        <a:t>Π/Υ </a:t>
                      </a:r>
                      <a:r>
                        <a:rPr lang="el-GR" sz="900" baseline="0" dirty="0">
                          <a:effectLst/>
                        </a:rPr>
                        <a:t> Δ.Δ.</a:t>
                      </a:r>
                    </a:p>
                    <a:p>
                      <a:pPr algn="r">
                        <a:lnSpc>
                          <a:spcPct val="107000"/>
                        </a:lnSpc>
                        <a:spcAft>
                          <a:spcPts val="0"/>
                        </a:spcAft>
                      </a:pPr>
                      <a:r>
                        <a:rPr lang="el-GR" sz="1200"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140.522.500</a:t>
                      </a:r>
                      <a:endParaRPr lang="el-GR"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50311529"/>
                  </a:ext>
                </a:extLst>
              </a:tr>
              <a:tr h="595182">
                <a:tc>
                  <a:txBody>
                    <a:bodyPr/>
                    <a:lstStyle/>
                    <a:p>
                      <a:pPr algn="ctr">
                        <a:lnSpc>
                          <a:spcPct val="107000"/>
                        </a:lnSpc>
                        <a:spcAft>
                          <a:spcPts val="0"/>
                        </a:spcAft>
                      </a:pPr>
                      <a:r>
                        <a:rPr lang="el-GR" sz="1050" dirty="0">
                          <a:effectLst/>
                        </a:rPr>
                        <a:t>4.1</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 Βελτίωση της πρόσβασης στην απασχόληση και μέτρα ενεργοποίησης για όλα τα άτομα που αναζητούν εργασία, συγκεκριμένα, τους νέους, ιδίως μέσω της υλοποίησης των εγγυήσεων για τη νεολαία, τους μακροχρόνια ανέργους και τις μειονεκτούσες ομάδες στην αγορά εργασίας, και για τα οικονομικώς αδρανή άτομα, καθώς και μέσω της προώθησης της </a:t>
                      </a:r>
                      <a:r>
                        <a:rPr lang="el-GR" sz="800" dirty="0" err="1">
                          <a:effectLst/>
                        </a:rPr>
                        <a:t>αυτοαπασχόλησης</a:t>
                      </a:r>
                      <a:r>
                        <a:rPr lang="el-GR" sz="800" dirty="0">
                          <a:effectLst/>
                        </a:rPr>
                        <a:t> και της κοινωνικής οικονομίας·</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7.100.000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15320085"/>
                  </a:ext>
                </a:extLst>
              </a:tr>
              <a:tr h="384765">
                <a:tc>
                  <a:txBody>
                    <a:bodyPr/>
                    <a:lstStyle/>
                    <a:p>
                      <a:pPr algn="ctr">
                        <a:lnSpc>
                          <a:spcPct val="107000"/>
                        </a:lnSpc>
                        <a:spcAft>
                          <a:spcPts val="0"/>
                        </a:spcAft>
                      </a:pPr>
                      <a:r>
                        <a:rPr lang="el-GR" sz="1050" dirty="0">
                          <a:effectLst/>
                        </a:rPr>
                        <a:t>4.3</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μεταξύ άλλων μέσω της πρόσβασης σε οικονομικά προσιτή φροντίδα παιδιών και εξαρτώμενων ατόμων</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26380226"/>
                  </a:ext>
                </a:extLst>
              </a:tr>
              <a:tr h="384765">
                <a:tc>
                  <a:txBody>
                    <a:bodyPr/>
                    <a:lstStyle/>
                    <a:p>
                      <a:pPr algn="ctr">
                        <a:lnSpc>
                          <a:spcPct val="107000"/>
                        </a:lnSpc>
                        <a:spcAft>
                          <a:spcPts val="0"/>
                        </a:spcAft>
                      </a:pPr>
                      <a:r>
                        <a:rPr lang="el-GR" sz="1050" dirty="0">
                          <a:effectLst/>
                        </a:rPr>
                        <a:t>4.4</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προσαρμογής των εργαζομένων, των επιχειρήσεων και των επιχειρηματιών στην αλλαγή, της ενεργητικής και υγιούς γήρανσης, καθώς και ενός υγιούς και καλά προσαρμοσμένου περιβάλλοντος εργασίας που αντιμετωπίζει τους κινδύνους για την υγεία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600.000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740131725"/>
                  </a:ext>
                </a:extLst>
              </a:tr>
              <a:tr h="673338">
                <a:tc>
                  <a:txBody>
                    <a:bodyPr/>
                    <a:lstStyle/>
                    <a:p>
                      <a:pPr algn="ctr">
                        <a:lnSpc>
                          <a:spcPct val="107000"/>
                        </a:lnSpc>
                        <a:spcAft>
                          <a:spcPts val="0"/>
                        </a:spcAft>
                      </a:pPr>
                      <a:r>
                        <a:rPr lang="el-GR" sz="1050" dirty="0">
                          <a:effectLst/>
                        </a:rPr>
                        <a:t>4.6</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και κατάρτιση, έως την τριτοβάθμια εκπαίδευση, καθώς και την εκπαίδευση και επιμόρφωση ενηλίκων, συμπεριλαμβανομένης της διευκόλυνσης της μαθησιακής κινητικότητας για όλους και της προσβασιμότητας των ατόμων με αναπηρίες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25.152.500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38276148"/>
                  </a:ext>
                </a:extLst>
              </a:tr>
              <a:tr h="353548">
                <a:tc>
                  <a:txBody>
                    <a:bodyPr/>
                    <a:lstStyle/>
                    <a:p>
                      <a:pPr algn="ctr">
                        <a:lnSpc>
                          <a:spcPct val="107000"/>
                        </a:lnSpc>
                        <a:spcAft>
                          <a:spcPts val="0"/>
                        </a:spcAft>
                      </a:pPr>
                      <a:r>
                        <a:rPr lang="el-GR" sz="1050" dirty="0">
                          <a:effectLst/>
                        </a:rPr>
                        <a:t>4.8</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Προαγωγή της ενεργητικής ένταξης για προώθηση των ίσων ευκαιριών, της απαγόρευσης των διακρίσεων και της ενεργού συμμετοχής, καθώς και βελτίωση της </a:t>
                      </a:r>
                      <a:r>
                        <a:rPr lang="el-GR" sz="800" dirty="0" err="1">
                          <a:effectLst/>
                        </a:rPr>
                        <a:t>απασχολησιμότητας</a:t>
                      </a:r>
                      <a:r>
                        <a:rPr lang="el-GR" sz="800" dirty="0">
                          <a:effectLst/>
                        </a:rPr>
                        <a:t>, ειδικότερα των </a:t>
                      </a:r>
                      <a:r>
                        <a:rPr lang="el-GR" sz="800" dirty="0" err="1">
                          <a:effectLst/>
                        </a:rPr>
                        <a:t>μειονεκτουσών</a:t>
                      </a:r>
                      <a:r>
                        <a:rPr lang="el-GR" sz="800" dirty="0">
                          <a:effectLst/>
                        </a:rPr>
                        <a:t> ομάδων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5.650.000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636084863"/>
                  </a:ext>
                </a:extLst>
              </a:tr>
              <a:tr h="244801">
                <a:tc>
                  <a:txBody>
                    <a:bodyPr/>
                    <a:lstStyle/>
                    <a:p>
                      <a:pPr algn="ctr">
                        <a:lnSpc>
                          <a:spcPct val="107000"/>
                        </a:lnSpc>
                        <a:spcAft>
                          <a:spcPts val="0"/>
                        </a:spcAft>
                      </a:pPr>
                      <a:r>
                        <a:rPr lang="el-GR" sz="1050" dirty="0">
                          <a:effectLst/>
                        </a:rPr>
                        <a:t>4.9</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κοινωνικοοικονομικής ένταξης υπηκόων τρίτων χωρών, συμπεριλαμβανομένων των μεταναστών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4.900.000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296327047"/>
                  </a:ext>
                </a:extLst>
              </a:tr>
              <a:tr h="244801">
                <a:tc>
                  <a:txBody>
                    <a:bodyPr/>
                    <a:lstStyle/>
                    <a:p>
                      <a:pPr algn="ctr">
                        <a:lnSpc>
                          <a:spcPct val="107000"/>
                        </a:lnSpc>
                        <a:spcAft>
                          <a:spcPts val="0"/>
                        </a:spcAft>
                      </a:pPr>
                      <a:r>
                        <a:rPr lang="el-GR" sz="1050" dirty="0">
                          <a:effectLst/>
                        </a:rPr>
                        <a:t>4.10</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κοινωνικοοικονομικής ένταξης των περιθωριοποιημένων κοινοτήτων, όπως οι </a:t>
                      </a:r>
                      <a:r>
                        <a:rPr lang="el-GR" sz="800" dirty="0" err="1">
                          <a:effectLst/>
                        </a:rPr>
                        <a:t>Ρομά</a:t>
                      </a:r>
                      <a:r>
                        <a:rPr lang="el-GR" sz="800" dirty="0">
                          <a:effectLst/>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3.220.000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323296954"/>
                  </a:ext>
                </a:extLst>
              </a:tr>
              <a:tr h="955900">
                <a:tc>
                  <a:txBody>
                    <a:bodyPr/>
                    <a:lstStyle/>
                    <a:p>
                      <a:pPr algn="ctr">
                        <a:lnSpc>
                          <a:spcPct val="107000"/>
                        </a:lnSpc>
                        <a:spcAft>
                          <a:spcPts val="0"/>
                        </a:spcAft>
                      </a:pPr>
                      <a:r>
                        <a:rPr lang="el-GR" sz="1050" dirty="0">
                          <a:effectLst/>
                        </a:rPr>
                        <a:t>4.11</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83.100.000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309694862"/>
                  </a:ext>
                </a:extLst>
              </a:tr>
              <a:tr h="324645">
                <a:tc>
                  <a:txBody>
                    <a:bodyPr/>
                    <a:lstStyle/>
                    <a:p>
                      <a:pPr algn="ctr">
                        <a:lnSpc>
                          <a:spcPct val="107000"/>
                        </a:lnSpc>
                        <a:spcAft>
                          <a:spcPts val="0"/>
                        </a:spcAft>
                      </a:pPr>
                      <a:r>
                        <a:rPr lang="el-GR" sz="1050" dirty="0">
                          <a:effectLst/>
                        </a:rPr>
                        <a:t>4.12</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10.000.000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59221217"/>
                  </a:ext>
                </a:extLst>
              </a:tr>
            </a:tbl>
          </a:graphicData>
        </a:graphic>
      </p:graphicFrame>
    </p:spTree>
    <p:extLst>
      <p:ext uri="{BB962C8B-B14F-4D97-AF65-F5344CB8AC3E}">
        <p14:creationId xmlns:p14="http://schemas.microsoft.com/office/powerpoint/2010/main" val="47139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b="1" smtClean="0"/>
              <a:t>Προτεραιότητα </a:t>
            </a:r>
            <a:r>
              <a:rPr lang="el-GR" sz="2000" b="1" dirty="0" smtClean="0"/>
              <a:t>4Β</a:t>
            </a:r>
            <a:endParaRPr lang="el-GR" sz="2000" dirty="0"/>
          </a:p>
        </p:txBody>
      </p:sp>
      <p:graphicFrame>
        <p:nvGraphicFramePr>
          <p:cNvPr id="10" name="Γράφημα 9"/>
          <p:cNvGraphicFramePr/>
          <p:nvPr>
            <p:extLst>
              <p:ext uri="{D42A27DB-BD31-4B8C-83A1-F6EECF244321}">
                <p14:modId xmlns:p14="http://schemas.microsoft.com/office/powerpoint/2010/main" val="1187012166"/>
              </p:ext>
            </p:extLst>
          </p:nvPr>
        </p:nvGraphicFramePr>
        <p:xfrm>
          <a:off x="806440" y="785314"/>
          <a:ext cx="7543929" cy="50461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83887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56 πράξεων,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59,1εκ.€ που αφορούν: </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 συνέχιση της λειτουργίας των Κοινωνικών Δομών του ΠΕΠ 2014-2020(Κέντρα Κοινότητας, Δομές Βασικών Αγαθών, ΚΔΗΦ, ΚΗΦΗ, κ.α.), 53 πράξεις, π/υ 19,9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ισότιμη πρόσβαση μαθητών με αναπηρία, 1 πράξη π/υ 24,6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νέα «εναρμόνιση», 2 πράξεις π/υ 14,6 εκ.€  </a:t>
            </a: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1 Πρόσκληση σε ισχύ</a:t>
            </a:r>
            <a:r>
              <a:rPr lang="el-GR" sz="2000" dirty="0">
                <a:effectLst/>
                <a:latin typeface="Calibri" panose="020F0502020204030204" pitchFamily="34" charset="0"/>
                <a:ea typeface="Calibri" panose="020F0502020204030204" pitchFamily="34" charset="0"/>
                <a:cs typeface="Times New Roman" panose="02020603050405020304" pitchFamily="18" charset="0"/>
              </a:rPr>
              <a:t> για τη </a:t>
            </a:r>
            <a:r>
              <a:rPr lang="el-GR" sz="2000" dirty="0">
                <a:latin typeface="Calibri" panose="020F0502020204030204" pitchFamily="34" charset="0"/>
                <a:ea typeface="Calibri" panose="020F0502020204030204" pitchFamily="34" charset="0"/>
                <a:cs typeface="Times New Roman" panose="02020603050405020304" pitchFamily="18" charset="0"/>
              </a:rPr>
              <a:t>δράση «Υποστήριξη παρεμβάσεων ισότιμης πρόσβασης </a:t>
            </a:r>
            <a:r>
              <a:rPr lang="el-GR" sz="2000" dirty="0" err="1">
                <a:latin typeface="Calibri" panose="020F0502020204030204" pitchFamily="34" charset="0"/>
                <a:ea typeface="Calibri" panose="020F0502020204030204" pitchFamily="34" charset="0"/>
                <a:cs typeface="Times New Roman" panose="02020603050405020304" pitchFamily="18" charset="0"/>
              </a:rPr>
              <a:t>ΑμεΑ</a:t>
            </a:r>
            <a:r>
              <a:rPr lang="el-GR" sz="2000" dirty="0">
                <a:latin typeface="Calibri" panose="020F0502020204030204" pitchFamily="34" charset="0"/>
                <a:ea typeface="Calibri" panose="020F0502020204030204" pitchFamily="34" charset="0"/>
                <a:cs typeface="Times New Roman" panose="02020603050405020304" pitchFamily="18" charset="0"/>
              </a:rPr>
              <a:t> και άλλες ειδικές εκπαιδευτικές ανάγκες στην ανώτατη εκπαίδευση», π/υ 2 εκ.€</a:t>
            </a:r>
          </a:p>
          <a:p>
            <a:pPr marL="342900" lvl="0" indent="-342900" algn="just">
              <a:lnSpc>
                <a:spcPct val="107000"/>
              </a:lnSpc>
              <a:spcAft>
                <a:spcPts val="800"/>
              </a:spcAft>
              <a:buFont typeface="Calibri" panose="020F0502020204030204" pitchFamily="34" charset="0"/>
              <a:buChar char="-"/>
            </a:pPr>
            <a:r>
              <a:rPr lang="el-GR" sz="2000" dirty="0">
                <a:effectLst/>
                <a:latin typeface="Calibri" panose="020F0502020204030204" pitchFamily="34" charset="0"/>
                <a:ea typeface="Calibri" panose="020F0502020204030204" pitchFamily="34" charset="0"/>
                <a:cs typeface="Times New Roman" panose="02020603050405020304" pitchFamily="18" charset="0"/>
              </a:rPr>
              <a:t>Για τη Δράση</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a:t>
            </a:r>
            <a:r>
              <a:rPr lang="el-GR" sz="2000" dirty="0">
                <a:effectLst/>
                <a:latin typeface="Calibri" panose="020F0502020204030204" pitchFamily="34" charset="0"/>
                <a:ea typeface="Calibri" panose="020F0502020204030204" pitchFamily="34" charset="0"/>
                <a:cs typeface="Times New Roman" panose="02020603050405020304" pitchFamily="18" charset="0"/>
              </a:rPr>
              <a:t>Ολοκληρωμένες δράσεις κοινωνικής ένταξης Υπηκόων τρίτων χωρών για διευκόλυνση πρόσβασης στην αγορά εργασίας» π/υ 3,5 εκ.€ για την οποία εγκρίθηκε η Εξειδίκευση και τα Κριτήρια επιλογής πράξεων αναμένεται οριστικοποίηση των διαδικασιών εφαρμογής από τις αρμόδιες κεντρικές Υπηρεσίες προς τις ΕΥΔ των </a:t>
            </a:r>
            <a:r>
              <a:rPr lang="el-GR" sz="2000" dirty="0" err="1">
                <a:effectLst/>
                <a:latin typeface="Calibri" panose="020F0502020204030204" pitchFamily="34" charset="0"/>
                <a:ea typeface="Calibri" panose="020F0502020204030204" pitchFamily="34" charset="0"/>
                <a:cs typeface="Times New Roman" panose="02020603050405020304" pitchFamily="18" charset="0"/>
              </a:rPr>
              <a:t>ΠεΠ</a:t>
            </a:r>
            <a:r>
              <a:rPr lang="el-GR"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4Β: </a:t>
            </a:r>
            <a:r>
              <a:rPr lang="el-GR" sz="2000" dirty="0"/>
              <a:t>Δράσεις ενίσχυσης της Κοινωνικής Συνοχής και αντιμετώπισης της φτώχειας (</a:t>
            </a:r>
            <a:r>
              <a:rPr lang="el-GR" sz="2000" dirty="0">
                <a:solidFill>
                  <a:srgbClr val="FF0000"/>
                </a:solidFill>
              </a:rPr>
              <a:t>ΕΚΤ+</a:t>
            </a:r>
            <a:r>
              <a:rPr lang="el-GR" sz="2000" dirty="0"/>
              <a:t>)</a:t>
            </a:r>
          </a:p>
        </p:txBody>
      </p:sp>
    </p:spTree>
    <p:extLst>
      <p:ext uri="{BB962C8B-B14F-4D97-AF65-F5344CB8AC3E}">
        <p14:creationId xmlns:p14="http://schemas.microsoft.com/office/powerpoint/2010/main" val="3403462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622773"/>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51619" y="1474839"/>
            <a:ext cx="9092380" cy="4667864"/>
          </a:xfrm>
        </p:spPr>
        <p:txBody>
          <a:bodyPr>
            <a:normAutofit fontScale="92500" lnSpcReduction="20000"/>
          </a:bodyPr>
          <a:lstStyle/>
          <a:p>
            <a:pPr lvl="0">
              <a:buClr>
                <a:srgbClr val="FFC000"/>
              </a:buClr>
              <a:buFont typeface="Wingdings" panose="05000000000000000000" pitchFamily="2" charset="2"/>
              <a:buChar char="ü"/>
            </a:pPr>
            <a:r>
              <a:rPr lang="el-GR" sz="2200" dirty="0"/>
              <a:t>Η υλοποίηση </a:t>
            </a:r>
            <a:r>
              <a:rPr lang="el-GR" sz="2200" dirty="0">
                <a:solidFill>
                  <a:srgbClr val="FF0000"/>
                </a:solidFill>
              </a:rPr>
              <a:t>Στρατηγικών Βιώσιμης Αστικής Ανάπτυξης (Σ.Β.Α.Α.) στις τέσσερεις πρωτεύουσες των Περιφερειακών Ενοτήτων της Θεσσαλίας </a:t>
            </a:r>
            <a:r>
              <a:rPr lang="el-GR" sz="2200" dirty="0"/>
              <a:t>(</a:t>
            </a:r>
            <a:r>
              <a:rPr lang="el-GR" sz="2200" b="1" dirty="0"/>
              <a:t>Βόλο, Καρδίτσα, Λάρισα, Τρίκαλα</a:t>
            </a:r>
            <a:r>
              <a:rPr lang="el-GR" sz="2200" dirty="0"/>
              <a:t>)</a:t>
            </a:r>
          </a:p>
          <a:p>
            <a:pPr lvl="0">
              <a:buClr>
                <a:srgbClr val="FFC000"/>
              </a:buClr>
              <a:buFont typeface="Wingdings" panose="05000000000000000000" pitchFamily="2" charset="2"/>
              <a:buChar char="ü"/>
            </a:pPr>
            <a:r>
              <a:rPr lang="el-GR" sz="2200" dirty="0"/>
              <a:t>Η υλοποίηση, κατόπιν </a:t>
            </a:r>
            <a:r>
              <a:rPr lang="el-GR" sz="2200" dirty="0" err="1"/>
              <a:t>επικαιροποίησης</a:t>
            </a:r>
            <a:r>
              <a:rPr lang="el-GR" sz="2200" dirty="0"/>
              <a:t> των Στρατηγικών Ολοκληρωμένων  Χωρικών Επενδύσεων (Ο.Χ.Ε.), νήσων Βορείων </a:t>
            </a:r>
            <a:r>
              <a:rPr lang="el-GR" sz="2200" dirty="0" err="1"/>
              <a:t>Σποράδων</a:t>
            </a:r>
            <a:r>
              <a:rPr lang="el-GR" sz="2200" dirty="0"/>
              <a:t> και Διαδρομής Πολιτισμού – Τουρισμού στη Θεσσαλία  </a:t>
            </a:r>
          </a:p>
          <a:p>
            <a:pPr lvl="0">
              <a:buClr>
                <a:srgbClr val="FFC000"/>
              </a:buClr>
              <a:buFont typeface="Wingdings" panose="05000000000000000000" pitchFamily="2" charset="2"/>
              <a:buChar char="ü"/>
            </a:pPr>
            <a:r>
              <a:rPr lang="el-GR" sz="2200" dirty="0"/>
              <a:t>Η υλοποίηση νέων Στρατηγικών Ολοκληρωμένων Χωρικών Επενδύσεων (Ο.Χ.Ε.) σε περιοχές που καταγράφουν αναπτυξιακή υστέρηση, μείωση πληθυσμού και ύπαρξη σημαντικών εμποδίων ανάπτυξης, με προτεραιότητα στις ορεινές και μειονεκτικές περιοχές και στις λειτουργικές περιοχές αστικού και αγροτικού χώρου, καθώς και σε περιοχές που διαθέτουν αξιόλογους φυσικούς/πολιτιστικούς πόρους με δυνατότητες αξιοποίησης. Οι νέες Ο.Χ.Ε. θα επιλεγούν μέσω κατάλληλης τεκμηρίωσης και αξιολόγησης για την ανάδειξη των περιοχών στις οποίες καταγράφονται – τεκμηριώνονται τα παραπάνω χαρακτηριστικά. </a:t>
            </a:r>
          </a:p>
          <a:p>
            <a:pPr marL="0" lvl="0" indent="0">
              <a:buClr>
                <a:srgbClr val="FFC000"/>
              </a:buClr>
              <a:buNone/>
            </a:pPr>
            <a:r>
              <a:rPr lang="el-GR" sz="2000" dirty="0"/>
              <a:t>      </a:t>
            </a:r>
          </a:p>
          <a:p>
            <a:pPr marL="0" lvl="0" indent="0" algn="ctr">
              <a:buClr>
                <a:srgbClr val="FFC000"/>
              </a:buClr>
              <a:buNone/>
            </a:pPr>
            <a:r>
              <a:rPr lang="el-GR" sz="2000" b="1" dirty="0"/>
              <a:t>    </a:t>
            </a:r>
            <a:r>
              <a:rPr lang="el-GR" sz="2000" b="1" i="1" dirty="0"/>
              <a:t>Τουλάχιστον 30% του π/υ </a:t>
            </a:r>
            <a:r>
              <a:rPr lang="el-GR" sz="1800" b="1" i="1" dirty="0"/>
              <a:t>των ΟΧΕ πρέπει να συνεισφέρουν στην αντιμετώπιση της     	κλιματικής αλλαγής </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5: </a:t>
            </a:r>
            <a:r>
              <a:rPr lang="el-GR" sz="2000" dirty="0">
                <a:latin typeface="+mj-lt"/>
              </a:rPr>
              <a:t>Ολοκληρωμένες Χωρικές Παρεμβάσεις(ΕΤΠΑ)</a:t>
            </a:r>
          </a:p>
        </p:txBody>
      </p:sp>
    </p:spTree>
    <p:extLst>
      <p:ext uri="{BB962C8B-B14F-4D97-AF65-F5344CB8AC3E}">
        <p14:creationId xmlns:p14="http://schemas.microsoft.com/office/powerpoint/2010/main" val="1568096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236198"/>
            <a:ext cx="8389090" cy="400110"/>
          </a:xfrm>
          <a:prstGeom prst="rect">
            <a:avLst/>
          </a:prstGeom>
        </p:spPr>
        <p:txBody>
          <a:bodyPr wrap="square">
            <a:spAutoFit/>
          </a:bodyPr>
          <a:lstStyle/>
          <a:p>
            <a:r>
              <a:rPr lang="el-GR" sz="2000" dirty="0"/>
              <a:t>Η </a:t>
            </a:r>
            <a:r>
              <a:rPr lang="el-GR" sz="2000" b="1" dirty="0"/>
              <a:t>Προτεραιότητα 5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2727838141"/>
              </p:ext>
            </p:extLst>
          </p:nvPr>
        </p:nvGraphicFramePr>
        <p:xfrm>
          <a:off x="250723" y="636308"/>
          <a:ext cx="8826909" cy="2704197"/>
        </p:xfrm>
        <a:graphic>
          <a:graphicData uri="http://schemas.openxmlformats.org/drawingml/2006/table">
            <a:tbl>
              <a:tblPr firstRow="1" firstCol="1" bandRow="1">
                <a:tableStyleId>{5C22544A-7EE6-4342-B048-85BDC9FD1C3A}</a:tableStyleId>
              </a:tblPr>
              <a:tblGrid>
                <a:gridCol w="1055270">
                  <a:extLst>
                    <a:ext uri="{9D8B030D-6E8A-4147-A177-3AD203B41FA5}">
                      <a16:colId xmlns:a16="http://schemas.microsoft.com/office/drawing/2014/main" val="2508054487"/>
                    </a:ext>
                  </a:extLst>
                </a:gridCol>
                <a:gridCol w="6371909">
                  <a:extLst>
                    <a:ext uri="{9D8B030D-6E8A-4147-A177-3AD203B41FA5}">
                      <a16:colId xmlns:a16="http://schemas.microsoft.com/office/drawing/2014/main" val="2512447646"/>
                    </a:ext>
                  </a:extLst>
                </a:gridCol>
                <a:gridCol w="1399730">
                  <a:extLst>
                    <a:ext uri="{9D8B030D-6E8A-4147-A177-3AD203B41FA5}">
                      <a16:colId xmlns:a16="http://schemas.microsoft.com/office/drawing/2014/main" val="2494940620"/>
                    </a:ext>
                  </a:extLst>
                </a:gridCol>
              </a:tblGrid>
              <a:tr h="770381">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99.191.969</a:t>
                      </a:r>
                    </a:p>
                  </a:txBody>
                  <a:tcPr marL="68580" marR="68580" marT="0" marB="0" anchor="ctr"/>
                </a:tc>
                <a:extLst>
                  <a:ext uri="{0D108BD9-81ED-4DB2-BD59-A6C34878D82A}">
                    <a16:rowId xmlns:a16="http://schemas.microsoft.com/office/drawing/2014/main" val="3878019603"/>
                  </a:ext>
                </a:extLst>
              </a:tr>
              <a:tr h="927603">
                <a:tc>
                  <a:txBody>
                    <a:bodyPr/>
                    <a:lstStyle/>
                    <a:p>
                      <a:pPr algn="ctr">
                        <a:lnSpc>
                          <a:spcPct val="107000"/>
                        </a:lnSpc>
                        <a:spcAft>
                          <a:spcPts val="0"/>
                        </a:spcAft>
                      </a:pPr>
                      <a:r>
                        <a:rPr lang="el-GR" sz="1400" dirty="0">
                          <a:effectLst/>
                        </a:rPr>
                        <a:t>5.1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a:t>
                      </a:r>
                      <a:r>
                        <a:rPr lang="el-GR" sz="1400" dirty="0">
                          <a:solidFill>
                            <a:srgbClr val="FF0000"/>
                          </a:solidFill>
                          <a:effectLst/>
                        </a:rPr>
                        <a:t>αστικές περιοχές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71.645.627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95425512"/>
                  </a:ext>
                </a:extLst>
              </a:tr>
              <a:tr h="1006213">
                <a:tc>
                  <a:txBody>
                    <a:bodyPr/>
                    <a:lstStyle/>
                    <a:p>
                      <a:pPr algn="ctr">
                        <a:lnSpc>
                          <a:spcPct val="107000"/>
                        </a:lnSpc>
                        <a:spcAft>
                          <a:spcPts val="0"/>
                        </a:spcAft>
                      </a:pPr>
                      <a:r>
                        <a:rPr lang="el-GR" sz="1400" dirty="0">
                          <a:effectLst/>
                        </a:rPr>
                        <a:t>5.2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a:t>
                      </a:r>
                      <a:r>
                        <a:rPr lang="el-GR" sz="1400" dirty="0">
                          <a:solidFill>
                            <a:srgbClr val="FF0000"/>
                          </a:solidFill>
                          <a:effectLst/>
                        </a:rPr>
                        <a:t>πλην των αστικών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27.546.342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4118464"/>
                  </a:ext>
                </a:extLst>
              </a:tr>
            </a:tbl>
          </a:graphicData>
        </a:graphic>
      </p:graphicFrame>
      <p:graphicFrame>
        <p:nvGraphicFramePr>
          <p:cNvPr id="9" name="Γράφημα 8"/>
          <p:cNvGraphicFramePr/>
          <p:nvPr>
            <p:extLst>
              <p:ext uri="{D42A27DB-BD31-4B8C-83A1-F6EECF244321}">
                <p14:modId xmlns:p14="http://schemas.microsoft.com/office/powerpoint/2010/main" val="4114327810"/>
              </p:ext>
            </p:extLst>
          </p:nvPr>
        </p:nvGraphicFramePr>
        <p:xfrm>
          <a:off x="1629696" y="3340505"/>
          <a:ext cx="5601581" cy="28638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902471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4493836"/>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Πρόσκλησης </a:t>
            </a: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4 ΣΒΑΑ σε Βόλο, Καρδίτσα, Λάρισα και Τρίκαλα (7</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2023). </a:t>
            </a:r>
          </a:p>
          <a:p>
            <a:pPr marL="342900" lvl="0" indent="-342900">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Έγκριση ΣΒΑΑ Δήμου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Βόλου, εξειδίκευση </a:t>
            </a:r>
            <a:r>
              <a:rPr lang="el-GR" sz="2400" b="1" dirty="0">
                <a:latin typeface="Calibri" panose="020F0502020204030204" pitchFamily="34" charset="0"/>
                <a:ea typeface="Calibri" panose="020F0502020204030204" pitchFamily="34" charset="0"/>
                <a:cs typeface="Times New Roman" panose="02020603050405020304" pitchFamily="18" charset="0"/>
              </a:rPr>
              <a:t>δράσεων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ΕΤΠΑ &amp; έκδοση της σχετικής πρόσκλησης, </a:t>
            </a:r>
            <a:r>
              <a:rPr lang="el-GR" sz="2400" b="1" dirty="0">
                <a:latin typeface="Calibri" panose="020F0502020204030204" pitchFamily="34" charset="0"/>
                <a:ea typeface="Calibri" panose="020F0502020204030204" pitchFamily="34" charset="0"/>
                <a:cs typeface="Times New Roman" panose="02020603050405020304" pitchFamily="18" charset="0"/>
              </a:rPr>
              <a:t>π</a:t>
            </a:r>
            <a:r>
              <a:rPr lang="el-GR" sz="2400" dirty="0">
                <a:latin typeface="Calibri" panose="020F0502020204030204" pitchFamily="34" charset="0"/>
                <a:ea typeface="Calibri" panose="020F0502020204030204" pitchFamily="34" charset="0"/>
                <a:cs typeface="Times New Roman" panose="02020603050405020304" pitchFamily="18" charset="0"/>
              </a:rPr>
              <a:t>/υ 31εκ.</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Έναρξη </a:t>
            </a: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Επικαιροποίηση</a:t>
            </a:r>
            <a:r>
              <a:rPr lang="el-GR" sz="2400" b="1" dirty="0" err="1">
                <a:latin typeface="Calibri" panose="020F0502020204030204" pitchFamily="34" charset="0"/>
                <a:ea typeface="Calibri" panose="020F0502020204030204" pitchFamily="34" charset="0"/>
                <a:cs typeface="Times New Roman" panose="02020603050405020304" pitchFamily="18" charset="0"/>
              </a:rPr>
              <a:t>ς</a:t>
            </a:r>
            <a:r>
              <a:rPr lang="el-GR" sz="2400" b="1" dirty="0">
                <a:latin typeface="Calibri" panose="020F0502020204030204" pitchFamily="34" charset="0"/>
                <a:ea typeface="Calibri" panose="020F0502020204030204" pitchFamily="34" charset="0"/>
                <a:cs typeface="Times New Roman" panose="02020603050405020304" pitchFamily="18" charset="0"/>
              </a:rPr>
              <a:t>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2 ΟΧΕ </a:t>
            </a:r>
            <a:r>
              <a:rPr lang="el-GR" sz="2400" dirty="0">
                <a:effectLst/>
                <a:latin typeface="Calibri" panose="020F0502020204030204" pitchFamily="34" charset="0"/>
                <a:ea typeface="Calibri" panose="020F0502020204030204" pitchFamily="34" charset="0"/>
                <a:cs typeface="Times New Roman" panose="02020603050405020304" pitchFamily="18" charset="0"/>
              </a:rPr>
              <a:t>που συνεχίζουν στην ΠΠ 2021-2027 με στόχευση ολοκλήρωση &amp; έγκριση εντός 3</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ου</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b="1" dirty="0">
                <a:effectLst/>
                <a:latin typeface="Calibri" panose="020F0502020204030204" pitchFamily="34" charset="0"/>
                <a:ea typeface="Calibri" panose="020F0502020204030204" pitchFamily="34" charset="0"/>
                <a:cs typeface="Times New Roman" panose="02020603050405020304" pitchFamily="18" charset="0"/>
              </a:rPr>
              <a:t>Ως προς τις Νέες ΟΧΕ</a:t>
            </a:r>
            <a:r>
              <a:rPr lang="el-GR" sz="2400" dirty="0">
                <a:effectLst/>
                <a:latin typeface="Calibri" panose="020F0502020204030204" pitchFamily="34" charset="0"/>
                <a:ea typeface="Calibri" panose="020F0502020204030204" pitchFamily="34" charset="0"/>
                <a:cs typeface="Times New Roman" panose="02020603050405020304" pitchFamily="18" charset="0"/>
              </a:rPr>
              <a:t>, επίκειται η οριστικοποίηση των κριτηρίων επιλογής των περιοχών.  </a:t>
            </a:r>
          </a:p>
          <a:p>
            <a:pPr marL="342900" lvl="0" indent="-342900" algn="just">
              <a:lnSpc>
                <a:spcPct val="107000"/>
              </a:lnSpc>
              <a:buFont typeface="Calibri" panose="020F0502020204030204" pitchFamily="34" charset="0"/>
              <a:buChar char="-"/>
            </a:pP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Ορθογώνιο 7"/>
          <p:cNvSpPr/>
          <p:nvPr/>
        </p:nvSpPr>
        <p:spPr>
          <a:xfrm>
            <a:off x="0" y="539120"/>
            <a:ext cx="9144000" cy="400110"/>
          </a:xfrm>
          <a:prstGeom prst="rect">
            <a:avLst/>
          </a:prstGeom>
        </p:spPr>
        <p:txBody>
          <a:bodyPr wrap="square">
            <a:spAutoFit/>
          </a:bodyPr>
          <a:lstStyle/>
          <a:p>
            <a:pPr algn="ctr"/>
            <a:r>
              <a:rPr lang="el-GR" sz="2000" b="1" dirty="0"/>
              <a:t>Προτεραιότητα 5: </a:t>
            </a:r>
            <a:r>
              <a:rPr lang="el-GR" sz="2000" dirty="0"/>
              <a:t>Ολοκληρωμένες Χωρικές Παρεμβάσεις</a:t>
            </a:r>
          </a:p>
        </p:txBody>
      </p:sp>
    </p:spTree>
    <p:extLst>
      <p:ext uri="{BB962C8B-B14F-4D97-AF65-F5344CB8AC3E}">
        <p14:creationId xmlns:p14="http://schemas.microsoft.com/office/powerpoint/2010/main" val="3208597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201294"/>
            <a:ext cx="9144793" cy="656705"/>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4671" y="1666845"/>
            <a:ext cx="8859328" cy="2978573"/>
          </a:xfrm>
        </p:spPr>
        <p:txBody>
          <a:bodyPr>
            <a:normAutofit/>
          </a:bodyPr>
          <a:lstStyle/>
          <a:p>
            <a:pPr marL="0" indent="0">
              <a:buNone/>
            </a:pPr>
            <a:r>
              <a:rPr lang="el-GR" sz="2000" dirty="0"/>
              <a:t>Περιλαμβάνονται δράσεις: </a:t>
            </a:r>
          </a:p>
          <a:p>
            <a:pPr>
              <a:buClr>
                <a:srgbClr val="FFC000"/>
              </a:buClr>
              <a:buFont typeface="Wingdings" panose="05000000000000000000" pitchFamily="2" charset="2"/>
              <a:buChar char="ü"/>
            </a:pPr>
            <a:r>
              <a:rPr lang="el-GR" sz="2000" dirty="0"/>
              <a:t>Πληροφόρησης, προβολής και επικοινωνίας</a:t>
            </a:r>
          </a:p>
          <a:p>
            <a:pPr>
              <a:buClr>
                <a:srgbClr val="FFC000"/>
              </a:buClr>
              <a:buFont typeface="Wingdings" panose="05000000000000000000" pitchFamily="2" charset="2"/>
              <a:buChar char="ü"/>
            </a:pPr>
            <a:r>
              <a:rPr lang="el-GR" sz="2000" dirty="0"/>
              <a:t>Προετοιμασίας, Διαχείρισης, Υλοποίησης, Παρακολούθησης και ελέγχου</a:t>
            </a:r>
          </a:p>
          <a:p>
            <a:pPr>
              <a:buClr>
                <a:srgbClr val="FFC000"/>
              </a:buClr>
              <a:buFont typeface="Wingdings" panose="05000000000000000000" pitchFamily="2" charset="2"/>
              <a:buChar char="ü"/>
            </a:pPr>
            <a:r>
              <a:rPr lang="el-GR" sz="2000" dirty="0"/>
              <a:t>Αξιολόγηση και μελέτες, συλλογή δεδομένων</a:t>
            </a:r>
          </a:p>
          <a:p>
            <a:pPr>
              <a:buClr>
                <a:srgbClr val="FFC000"/>
              </a:buClr>
              <a:buFont typeface="Wingdings" panose="05000000000000000000" pitchFamily="2" charset="2"/>
              <a:buChar char="ü"/>
            </a:pPr>
            <a:r>
              <a:rPr lang="el-GR" sz="2000" dirty="0"/>
              <a:t>Ενίσχυσης της Διαχειριστικής ικανότητας της Ειδικής Υπηρεσίας Διαχείρισης, των Δικαιούχων και των οικείων εταίρων </a:t>
            </a:r>
          </a:p>
          <a:p>
            <a:pPr lvl="0">
              <a:buClr>
                <a:srgbClr val="FFC000"/>
              </a:buClr>
              <a:buFont typeface="Wingdings" panose="05000000000000000000" pitchFamily="2" charset="2"/>
              <a:buChar char="ü"/>
            </a:pPr>
            <a:endParaRPr lang="el-GR" sz="1200" dirty="0"/>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6Α-6Β: </a:t>
            </a:r>
            <a:r>
              <a:rPr lang="el-GR" sz="2000" dirty="0"/>
              <a:t>Τεχνική Βοήθεια ΕΤΠΑ - ΕΚΤ+</a:t>
            </a:r>
          </a:p>
        </p:txBody>
      </p:sp>
      <p:graphicFrame>
        <p:nvGraphicFramePr>
          <p:cNvPr id="2" name="Θέση περιεχομένου 4">
            <a:extLst>
              <a:ext uri="{FF2B5EF4-FFF2-40B4-BE49-F238E27FC236}">
                <a16:creationId xmlns:a16="http://schemas.microsoft.com/office/drawing/2014/main" id="{8AC21E56-C788-951C-747E-329A74A48845}"/>
              </a:ext>
            </a:extLst>
          </p:cNvPr>
          <p:cNvGraphicFramePr>
            <a:graphicFrameLocks/>
          </p:cNvGraphicFramePr>
          <p:nvPr>
            <p:extLst>
              <p:ext uri="{D42A27DB-BD31-4B8C-83A1-F6EECF244321}">
                <p14:modId xmlns:p14="http://schemas.microsoft.com/office/powerpoint/2010/main" val="172354463"/>
              </p:ext>
            </p:extLst>
          </p:nvPr>
        </p:nvGraphicFramePr>
        <p:xfrm>
          <a:off x="356702" y="4045706"/>
          <a:ext cx="8389090" cy="1078170"/>
        </p:xfrm>
        <a:graphic>
          <a:graphicData uri="http://schemas.openxmlformats.org/drawingml/2006/table">
            <a:tbl>
              <a:tblPr firstRow="1" firstCol="1" bandRow="1">
                <a:tableStyleId>{5C22544A-7EE6-4342-B048-85BDC9FD1C3A}</a:tableStyleId>
              </a:tblPr>
              <a:tblGrid>
                <a:gridCol w="1623255">
                  <a:extLst>
                    <a:ext uri="{9D8B030D-6E8A-4147-A177-3AD203B41FA5}">
                      <a16:colId xmlns:a16="http://schemas.microsoft.com/office/drawing/2014/main" val="617837430"/>
                    </a:ext>
                  </a:extLst>
                </a:gridCol>
                <a:gridCol w="5547257">
                  <a:extLst>
                    <a:ext uri="{9D8B030D-6E8A-4147-A177-3AD203B41FA5}">
                      <a16:colId xmlns:a16="http://schemas.microsoft.com/office/drawing/2014/main" val="2888350674"/>
                    </a:ext>
                  </a:extLst>
                </a:gridCol>
                <a:gridCol w="1218578">
                  <a:extLst>
                    <a:ext uri="{9D8B030D-6E8A-4147-A177-3AD203B41FA5}">
                      <a16:colId xmlns:a16="http://schemas.microsoft.com/office/drawing/2014/main" val="2085409862"/>
                    </a:ext>
                  </a:extLst>
                </a:gridCol>
              </a:tblGrid>
              <a:tr h="0">
                <a:tc>
                  <a:txBody>
                    <a:bodyPr/>
                    <a:lstStyle/>
                    <a:p>
                      <a:pPr algn="ctr">
                        <a:lnSpc>
                          <a:spcPct val="107000"/>
                        </a:lnSpc>
                        <a:spcAft>
                          <a:spcPts val="0"/>
                        </a:spcAft>
                      </a:pPr>
                      <a:r>
                        <a:rPr lang="el-GR" sz="1100" dirty="0">
                          <a:effectLst/>
                        </a:rPr>
                        <a:t>ΠΡΟΤΕΡΑΙΟΤΗΤΑ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10.283.066</a:t>
                      </a:r>
                    </a:p>
                  </a:txBody>
                  <a:tcPr marL="68580" marR="68580" marT="0" marB="0" anchor="ctr"/>
                </a:tc>
                <a:extLst>
                  <a:ext uri="{0D108BD9-81ED-4DB2-BD59-A6C34878D82A}">
                    <a16:rowId xmlns:a16="http://schemas.microsoft.com/office/drawing/2014/main" val="1130068727"/>
                  </a:ext>
                </a:extLst>
              </a:tr>
              <a:tr h="360784">
                <a:tc>
                  <a:txBody>
                    <a:bodyPr/>
                    <a:lstStyle/>
                    <a:p>
                      <a:pPr algn="ctr">
                        <a:lnSpc>
                          <a:spcPct val="107000"/>
                        </a:lnSpc>
                        <a:spcAft>
                          <a:spcPts val="0"/>
                        </a:spcAft>
                      </a:pPr>
                      <a:r>
                        <a:rPr lang="el-GR" sz="1100">
                          <a:effectLst/>
                        </a:rPr>
                        <a:t>6.Α</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ΕΤΠΑ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7.309.742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0129542"/>
                  </a:ext>
                </a:extLst>
              </a:tr>
              <a:tr h="309716">
                <a:tc>
                  <a:txBody>
                    <a:bodyPr/>
                    <a:lstStyle/>
                    <a:p>
                      <a:pPr algn="ctr">
                        <a:lnSpc>
                          <a:spcPct val="107000"/>
                        </a:lnSpc>
                        <a:spcAft>
                          <a:spcPts val="0"/>
                        </a:spcAft>
                      </a:pPr>
                      <a:r>
                        <a:rPr lang="el-GR" sz="1100">
                          <a:effectLst/>
                        </a:rPr>
                        <a:t>6.Β</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ΕΚΤ+</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2.973.324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5183757"/>
                  </a:ext>
                </a:extLst>
              </a:tr>
            </a:tbl>
          </a:graphicData>
        </a:graphic>
      </p:graphicFrame>
      <p:graphicFrame>
        <p:nvGraphicFramePr>
          <p:cNvPr id="3" name="Γράφημα 2">
            <a:extLst>
              <a:ext uri="{FF2B5EF4-FFF2-40B4-BE49-F238E27FC236}">
                <a16:creationId xmlns:a16="http://schemas.microsoft.com/office/drawing/2014/main" id="{95D94617-C7F7-4E77-5BA9-B662709147B3}"/>
              </a:ext>
            </a:extLst>
          </p:cNvPr>
          <p:cNvGraphicFramePr/>
          <p:nvPr>
            <p:extLst>
              <p:ext uri="{D42A27DB-BD31-4B8C-83A1-F6EECF244321}">
                <p14:modId xmlns:p14="http://schemas.microsoft.com/office/powerpoint/2010/main" val="1922422992"/>
              </p:ext>
            </p:extLst>
          </p:nvPr>
        </p:nvGraphicFramePr>
        <p:xfrm>
          <a:off x="2855823" y="4645418"/>
          <a:ext cx="3353784" cy="16615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77681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graphicFrame>
        <p:nvGraphicFramePr>
          <p:cNvPr id="8" name="Πίνακας 7"/>
          <p:cNvGraphicFramePr>
            <a:graphicFrameLocks noGrp="1"/>
          </p:cNvGraphicFramePr>
          <p:nvPr>
            <p:extLst>
              <p:ext uri="{D42A27DB-BD31-4B8C-83A1-F6EECF244321}">
                <p14:modId xmlns:p14="http://schemas.microsoft.com/office/powerpoint/2010/main" val="3025171902"/>
              </p:ext>
            </p:extLst>
          </p:nvPr>
        </p:nvGraphicFramePr>
        <p:xfrm>
          <a:off x="383458" y="457195"/>
          <a:ext cx="8347586" cy="5946750"/>
        </p:xfrm>
        <a:graphic>
          <a:graphicData uri="http://schemas.openxmlformats.org/drawingml/2006/table">
            <a:tbl>
              <a:tblPr firstRow="1" firstCol="1" bandRow="1"/>
              <a:tblGrid>
                <a:gridCol w="4173793">
                  <a:extLst>
                    <a:ext uri="{9D8B030D-6E8A-4147-A177-3AD203B41FA5}">
                      <a16:colId xmlns:a16="http://schemas.microsoft.com/office/drawing/2014/main" val="803272304"/>
                    </a:ext>
                  </a:extLst>
                </a:gridCol>
                <a:gridCol w="4173793">
                  <a:extLst>
                    <a:ext uri="{9D8B030D-6E8A-4147-A177-3AD203B41FA5}">
                      <a16:colId xmlns:a16="http://schemas.microsoft.com/office/drawing/2014/main" val="2168886316"/>
                    </a:ext>
                  </a:extLst>
                </a:gridCol>
              </a:tblGrid>
              <a:tr h="287365">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ΣΤΟΧΟΙ ΠΟΛΙΤΙΚΗΣ ΣΥΝΟΧΗΣ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ΠΡΟΤΕΡΑΙΟΤΗΤΕΣ «ΘΕΣΣΑΛΙΑ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266966507"/>
                  </a:ext>
                </a:extLst>
              </a:tr>
              <a:tr h="1021880">
                <a:tc>
                  <a:txBody>
                    <a:bodyPr/>
                    <a:lstStyle/>
                    <a:p>
                      <a:pPr algn="just">
                        <a:lnSpc>
                          <a:spcPct val="107000"/>
                        </a:lnSpc>
                        <a:spcAft>
                          <a:spcPts val="0"/>
                        </a:spcAft>
                      </a:pPr>
                      <a:r>
                        <a:rPr lang="el-GR" sz="2000" b="1" dirty="0">
                          <a:effectLst/>
                          <a:latin typeface="Calibri" panose="020F0502020204030204" pitchFamily="34" charset="0"/>
                          <a:ea typeface="Calibri" panose="020F0502020204030204" pitchFamily="34" charset="0"/>
                          <a:cs typeface="Times New Roman" panose="02020603050405020304" pitchFamily="18" charset="0"/>
                        </a:rPr>
                        <a:t>ΣΠ.1 Μια πιο έξυπνη Ευρώπη</a:t>
                      </a: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dirty="0">
                          <a:effectLst/>
                          <a:latin typeface="Calibri" panose="020F0502020204030204" pitchFamily="34" charset="0"/>
                          <a:ea typeface="Calibri" panose="020F0502020204030204" pitchFamily="34" charset="0"/>
                          <a:cs typeface="Times New Roman" panose="02020603050405020304" pitchFamily="18" charset="0"/>
                        </a:rPr>
                        <a:t>Π1. Ενίσχυση της Ανταγωνιστικότητας της Οικονομίας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έρευνας, καινοτομίας, επιχειρηματικότητας στο πλαίσιο της έξυπνης εξειδίκευσης, ψηφιακών υποδομών</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413329732"/>
                  </a:ext>
                </a:extLst>
              </a:tr>
              <a:tr h="798367">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ΣΠ.2 Μια πιο πράσινη Ευρώπη</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just" defTabSz="914400" rtl="0" eaLnBrk="1" latinLnBrk="0" hangingPunct="1">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Π2. Περιβάλλον και Ανθεκτικότητα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προστασίας περιβάλλοντος και βιοποικιλότητας, εξοικονόμηση ενέργειας, πολιτική προστασία, αντιμετώπιση κλιματικής αλλαγής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62814839"/>
                  </a:ext>
                </a:extLst>
              </a:tr>
              <a:tr h="830262">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3 Μια πιο συνδεδεμένη Ευρώπη μέσω της ενίσχυσης της κινητικότητας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Π3. Βελτίωση μεταφορικών υποδομών και συνδεσιμότητας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Οδικά δίκτυα σύνδεσης με ΔΕΔ-Μ, οδική ασφάλεια</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555180580"/>
                  </a:ext>
                </a:extLst>
              </a:tr>
              <a:tr h="1692481">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4 Μια πιο Κοινωνική Ευρώπη</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Π4Α. Υποδομές ενίσχυσης της Κοινωνικής Συνοχής για χωρίς αποκλεισμούς ανάπτυξη (ΕΤΠΑ)</a:t>
                      </a:r>
                    </a:p>
                    <a:p>
                      <a:pPr algn="just">
                        <a:lnSpc>
                          <a:spcPct val="107000"/>
                        </a:lnSpc>
                        <a:spcAft>
                          <a:spcPts val="0"/>
                        </a:spcAft>
                      </a:pP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Π4Β. Δράσεις ενίσχυσης της Κοινωνικής Συνοχής και αντιμετώπισης της φτώχειας (ΕΚΤ+)</a:t>
                      </a:r>
                    </a:p>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 Βελτίωση της αγοράς εργασίας και ενίσχυση της απασχόλησης, εκπαίδευση και δια-βίου μάθηση, κοινωνική ένταξη, αντιμετώπιση της υλικής στέρησης, κοινωνικές υποδομές(υγεία – </a:t>
                      </a:r>
                      <a:r>
                        <a:rPr lang="el-GR" sz="1200" i="1"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εκπα’ιδευση</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πολιτισμός – τουρισμός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372042929"/>
                  </a:ext>
                </a:extLst>
              </a:tr>
              <a:tr h="664914">
                <a:tc>
                  <a:txBody>
                    <a:bodyPr/>
                    <a:lstStyle/>
                    <a:p>
                      <a:pPr marL="0" algn="just" defTabSz="914400" rtl="0" eaLnBrk="1" latinLnBrk="0" hangingPunct="1">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5 Μια Ευρώπη κοντά στους πολίτες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Π5. Ολοκληρωμένες Χωρικές Παρεμβάσεις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Ολοκληρωμένες χωρικές επενδύσεις (ΟΧΕ) σε αστικές (4 πρωτεύουσες) και σε μη αστικές περιοχές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891727900"/>
                  </a:ext>
                </a:extLst>
              </a:tr>
              <a:tr h="383236">
                <a:tc>
                  <a:txBody>
                    <a:bodyPr/>
                    <a:lstStyle/>
                    <a:p>
                      <a:pPr algn="just">
                        <a:lnSpc>
                          <a:spcPct val="107000"/>
                        </a:lnSpc>
                        <a:spcAft>
                          <a:spcPts val="0"/>
                        </a:spcAft>
                      </a:pPr>
                      <a:r>
                        <a:rPr lang="el-GR" sz="1200" b="1">
                          <a:effectLst/>
                          <a:latin typeface="Calibri" panose="020F0502020204030204" pitchFamily="34" charset="0"/>
                          <a:ea typeface="Calibri" panose="020F0502020204030204" pitchFamily="34" charset="0"/>
                          <a:cs typeface="Times New Roman" panose="02020603050405020304" pitchFamily="18" charset="0"/>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Π6Α.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Τεχνική</a:t>
                      </a:r>
                      <a:r>
                        <a:rPr lang="en-US" sz="1200" b="1" dirty="0">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Βοήθει</a:t>
                      </a:r>
                      <a:r>
                        <a:rPr lang="en-US" sz="1200" b="1" dirty="0">
                          <a:effectLst/>
                          <a:latin typeface="Calibri" panose="020F0502020204030204" pitchFamily="34" charset="0"/>
                          <a:ea typeface="Calibri" panose="020F0502020204030204" pitchFamily="34" charset="0"/>
                          <a:cs typeface="Times New Roman" panose="02020603050405020304" pitchFamily="18" charset="0"/>
                        </a:rPr>
                        <a:t>α ΕΤΠΑ</a:t>
                      </a:r>
                      <a:r>
                        <a:rPr lang="el-GR" sz="1200" b="1" dirty="0">
                          <a:effectLst/>
                          <a:latin typeface="Calibri" panose="020F0502020204030204" pitchFamily="34" charset="0"/>
                          <a:ea typeface="Calibri" panose="020F0502020204030204" pitchFamily="34" charset="0"/>
                          <a:cs typeface="Times New Roman" panose="02020603050405020304" pitchFamily="18" charset="0"/>
                        </a:rPr>
                        <a:t> / Π6Β. Τεχνική Βοήθεια ΕΚΤ+</a:t>
                      </a:r>
                    </a:p>
                    <a:p>
                      <a:pPr algn="just">
                        <a:lnSpc>
                          <a:spcPct val="107000"/>
                        </a:lnSpc>
                        <a:spcAft>
                          <a:spcPts val="0"/>
                        </a:spcAft>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909192500"/>
                  </a:ext>
                </a:extLst>
              </a:tr>
            </a:tbl>
          </a:graphicData>
        </a:graphic>
      </p:graphicFrame>
      <p:sp>
        <p:nvSpPr>
          <p:cNvPr id="2" name="Τίτλος 4">
            <a:extLst>
              <a:ext uri="{FF2B5EF4-FFF2-40B4-BE49-F238E27FC236}">
                <a16:creationId xmlns:a16="http://schemas.microsoft.com/office/drawing/2014/main" id="{F9EC9399-84D4-58FB-7550-392DF05C61D7}"/>
              </a:ext>
            </a:extLst>
          </p:cNvPr>
          <p:cNvSpPr>
            <a:spLocks noGrp="1"/>
          </p:cNvSpPr>
          <p:nvPr>
            <p:ph type="title"/>
          </p:nvPr>
        </p:nvSpPr>
        <p:spPr>
          <a:xfrm flipV="1">
            <a:off x="680269" y="-45718"/>
            <a:ext cx="7886700" cy="45719"/>
          </a:xfrm>
        </p:spPr>
        <p:txBody>
          <a:bodyPr>
            <a:noAutofit/>
          </a:bodyPr>
          <a:lstStyle/>
          <a:p>
            <a:pPr algn="ctr"/>
            <a:endParaRPr lang="el-GR" sz="2800" b="1" dirty="0">
              <a:solidFill>
                <a:srgbClr val="0070C0"/>
              </a:solidFill>
            </a:endParaRPr>
          </a:p>
        </p:txBody>
      </p:sp>
    </p:spTree>
    <p:extLst>
      <p:ext uri="{BB962C8B-B14F-4D97-AF65-F5344CB8AC3E}">
        <p14:creationId xmlns:p14="http://schemas.microsoft.com/office/powerpoint/2010/main" val="3160306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Πρόοδος Προγράμματος «Θεσσαλία 2021-2027» έως </a:t>
            </a:r>
            <a:r>
              <a:rPr lang="el-GR" sz="2800" b="1" dirty="0" smtClean="0">
                <a:solidFill>
                  <a:srgbClr val="FF0000"/>
                </a:solidFill>
              </a:rPr>
              <a:t>15/02/2024</a:t>
            </a:r>
            <a:endParaRPr lang="el-GR" sz="2800" b="1" dirty="0">
              <a:solidFill>
                <a:srgbClr val="FF0000"/>
              </a:solidFill>
            </a:endParaRPr>
          </a:p>
        </p:txBody>
      </p:sp>
      <p:sp>
        <p:nvSpPr>
          <p:cNvPr id="9" name="Θέση περιεχομένου 8"/>
          <p:cNvSpPr>
            <a:spLocks noGrp="1"/>
          </p:cNvSpPr>
          <p:nvPr>
            <p:ph idx="1"/>
          </p:nvPr>
        </p:nvSpPr>
        <p:spPr>
          <a:xfrm>
            <a:off x="284671" y="1666845"/>
            <a:ext cx="8859328" cy="4183449"/>
          </a:xfrm>
        </p:spPr>
        <p:txBody>
          <a:bodyPr>
            <a:normAutofit/>
          </a:bodyPr>
          <a:lstStyle/>
          <a:p>
            <a:pPr lvl="0">
              <a:buClr>
                <a:srgbClr val="FFC000"/>
              </a:buClr>
              <a:buFont typeface="Wingdings" panose="05000000000000000000" pitchFamily="2" charset="2"/>
              <a:buChar char="ü"/>
            </a:pPr>
            <a:r>
              <a:rPr lang="el-GR" sz="2400" b="1" dirty="0">
                <a:solidFill>
                  <a:srgbClr val="FF0000"/>
                </a:solidFill>
              </a:rPr>
              <a:t>ΕΞΕΙΔΙΚΕΥΣΗ:  </a:t>
            </a:r>
            <a:r>
              <a:rPr lang="en-US" sz="2400" b="1" dirty="0" smtClean="0">
                <a:solidFill>
                  <a:srgbClr val="0070C0"/>
                </a:solidFill>
              </a:rPr>
              <a:t>245,2 </a:t>
            </a:r>
            <a:r>
              <a:rPr lang="el-GR" sz="2400" b="1" dirty="0">
                <a:solidFill>
                  <a:srgbClr val="0070C0"/>
                </a:solidFill>
              </a:rPr>
              <a:t>εκ.€(</a:t>
            </a:r>
            <a:r>
              <a:rPr lang="el-GR" sz="2400" b="1" dirty="0" smtClean="0">
                <a:solidFill>
                  <a:srgbClr val="0070C0"/>
                </a:solidFill>
              </a:rPr>
              <a:t>4</a:t>
            </a:r>
            <a:r>
              <a:rPr lang="en-US" sz="2400" b="1" dirty="0" smtClean="0">
                <a:solidFill>
                  <a:srgbClr val="0070C0"/>
                </a:solidFill>
              </a:rPr>
              <a:t>4</a:t>
            </a:r>
            <a:r>
              <a:rPr lang="el-GR" sz="2400" b="1" dirty="0" smtClean="0">
                <a:solidFill>
                  <a:srgbClr val="0070C0"/>
                </a:solidFill>
              </a:rPr>
              <a:t>,</a:t>
            </a:r>
            <a:r>
              <a:rPr lang="en-US" sz="2400" b="1" dirty="0" smtClean="0">
                <a:solidFill>
                  <a:srgbClr val="0070C0"/>
                </a:solidFill>
              </a:rPr>
              <a:t>2</a:t>
            </a:r>
            <a:r>
              <a:rPr lang="el-GR" sz="2400" b="1" dirty="0" smtClean="0">
                <a:solidFill>
                  <a:srgbClr val="0070C0"/>
                </a:solidFill>
              </a:rPr>
              <a:t>% </a:t>
            </a:r>
            <a:r>
              <a:rPr lang="el-GR" sz="2400" b="1" dirty="0">
                <a:solidFill>
                  <a:srgbClr val="0070C0"/>
                </a:solidFill>
              </a:rPr>
              <a:t>π/υ Προγράμματος) </a:t>
            </a:r>
          </a:p>
          <a:p>
            <a:pPr lvl="0">
              <a:buClr>
                <a:srgbClr val="FFC000"/>
              </a:buClr>
              <a:buFont typeface="Wingdings" panose="05000000000000000000" pitchFamily="2" charset="2"/>
              <a:buChar char="ü"/>
            </a:pPr>
            <a:endParaRPr lang="el-GR" sz="2400" b="1" dirty="0">
              <a:solidFill>
                <a:srgbClr val="FF0000"/>
              </a:solidFill>
            </a:endParaRPr>
          </a:p>
          <a:p>
            <a:pPr lvl="0">
              <a:buClr>
                <a:srgbClr val="FFC000"/>
              </a:buClr>
              <a:buFont typeface="Wingdings" panose="05000000000000000000" pitchFamily="2" charset="2"/>
              <a:buChar char="ü"/>
            </a:pPr>
            <a:r>
              <a:rPr lang="el-GR" sz="2400" b="1" dirty="0">
                <a:solidFill>
                  <a:srgbClr val="FF0000"/>
                </a:solidFill>
              </a:rPr>
              <a:t>ΠΡΟΣΚΛΗΣΕΙΣ: </a:t>
            </a:r>
            <a:r>
              <a:rPr lang="en-US" sz="2400" b="1" dirty="0" smtClean="0">
                <a:solidFill>
                  <a:srgbClr val="0070C0"/>
                </a:solidFill>
              </a:rPr>
              <a:t>204</a:t>
            </a:r>
            <a:r>
              <a:rPr lang="el-GR" sz="2400" b="1" dirty="0" smtClean="0">
                <a:solidFill>
                  <a:srgbClr val="0070C0"/>
                </a:solidFill>
              </a:rPr>
              <a:t>,7 </a:t>
            </a:r>
            <a:r>
              <a:rPr lang="el-GR" sz="2400" b="1" dirty="0">
                <a:solidFill>
                  <a:srgbClr val="0070C0"/>
                </a:solidFill>
              </a:rPr>
              <a:t>εκ.€ (</a:t>
            </a:r>
            <a:r>
              <a:rPr lang="el-GR" sz="2400" b="1" dirty="0" smtClean="0">
                <a:solidFill>
                  <a:srgbClr val="0070C0"/>
                </a:solidFill>
              </a:rPr>
              <a:t>3</a:t>
            </a:r>
            <a:r>
              <a:rPr lang="en-US" sz="2400" b="1" dirty="0" smtClean="0">
                <a:solidFill>
                  <a:srgbClr val="0070C0"/>
                </a:solidFill>
              </a:rPr>
              <a:t>7</a:t>
            </a:r>
            <a:r>
              <a:rPr lang="el-GR" sz="2400" b="1" dirty="0" smtClean="0">
                <a:solidFill>
                  <a:srgbClr val="0070C0"/>
                </a:solidFill>
              </a:rPr>
              <a:t>% </a:t>
            </a:r>
            <a:r>
              <a:rPr lang="el-GR" sz="2400" b="1" dirty="0">
                <a:solidFill>
                  <a:srgbClr val="0070C0"/>
                </a:solidFill>
              </a:rPr>
              <a:t>π/υ Προγράμματος) </a:t>
            </a:r>
          </a:p>
          <a:p>
            <a:pPr lvl="0">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ΕΝΤΑΞΕΙΣ: </a:t>
            </a:r>
            <a:r>
              <a:rPr lang="el-GR" sz="2400" b="1" dirty="0" smtClean="0">
                <a:solidFill>
                  <a:srgbClr val="0070C0"/>
                </a:solidFill>
              </a:rPr>
              <a:t>123,3 </a:t>
            </a:r>
            <a:r>
              <a:rPr lang="el-GR" sz="2400" b="1" dirty="0">
                <a:solidFill>
                  <a:srgbClr val="0070C0"/>
                </a:solidFill>
              </a:rPr>
              <a:t>εκ.€ (</a:t>
            </a:r>
            <a:r>
              <a:rPr lang="el-GR" sz="2400" b="1" dirty="0" smtClean="0">
                <a:solidFill>
                  <a:srgbClr val="0070C0"/>
                </a:solidFill>
              </a:rPr>
              <a:t>22,2%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ΝΟΜΙΚΕΣ ΔΕΣΜΕΥΣΕΙΣ: </a:t>
            </a:r>
            <a:r>
              <a:rPr lang="el-GR" sz="2400" b="1" dirty="0" smtClean="0">
                <a:solidFill>
                  <a:srgbClr val="0070C0"/>
                </a:solidFill>
              </a:rPr>
              <a:t>1</a:t>
            </a:r>
            <a:r>
              <a:rPr lang="en-US" sz="2400" b="1" dirty="0" smtClean="0">
                <a:solidFill>
                  <a:srgbClr val="0070C0"/>
                </a:solidFill>
              </a:rPr>
              <a:t>10,1</a:t>
            </a:r>
            <a:r>
              <a:rPr lang="el-GR" sz="2400" b="1" dirty="0" smtClean="0">
                <a:solidFill>
                  <a:srgbClr val="0070C0"/>
                </a:solidFill>
              </a:rPr>
              <a:t> </a:t>
            </a:r>
            <a:r>
              <a:rPr lang="el-GR" sz="2400" b="1" dirty="0">
                <a:solidFill>
                  <a:srgbClr val="0070C0"/>
                </a:solidFill>
              </a:rPr>
              <a:t>εκ.€ (</a:t>
            </a:r>
            <a:r>
              <a:rPr lang="el-GR" sz="2400" b="1" dirty="0" smtClean="0">
                <a:solidFill>
                  <a:srgbClr val="0070C0"/>
                </a:solidFill>
              </a:rPr>
              <a:t>19,</a:t>
            </a:r>
            <a:r>
              <a:rPr lang="en-US" sz="2400" b="1" dirty="0" smtClean="0">
                <a:solidFill>
                  <a:srgbClr val="0070C0"/>
                </a:solidFill>
              </a:rPr>
              <a:t>9</a:t>
            </a:r>
            <a:r>
              <a:rPr lang="el-GR" sz="2400" b="1" dirty="0" smtClean="0">
                <a:solidFill>
                  <a:srgbClr val="0070C0"/>
                </a:solidFill>
              </a:rPr>
              <a:t>%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ΔΑΠΑΝΕΣ: </a:t>
            </a:r>
            <a:r>
              <a:rPr lang="el-GR" sz="2400" b="1" dirty="0" smtClean="0">
                <a:solidFill>
                  <a:srgbClr val="0070C0"/>
                </a:solidFill>
              </a:rPr>
              <a:t>1</a:t>
            </a:r>
            <a:r>
              <a:rPr lang="en-US" sz="2400" b="1" dirty="0" smtClean="0">
                <a:solidFill>
                  <a:srgbClr val="0070C0"/>
                </a:solidFill>
              </a:rPr>
              <a:t>4</a:t>
            </a:r>
            <a:r>
              <a:rPr lang="el-GR" sz="2400" b="1" dirty="0" smtClean="0">
                <a:solidFill>
                  <a:srgbClr val="0070C0"/>
                </a:solidFill>
              </a:rPr>
              <a:t>,</a:t>
            </a:r>
            <a:r>
              <a:rPr lang="en-US" sz="2400" b="1" dirty="0" smtClean="0">
                <a:solidFill>
                  <a:srgbClr val="0070C0"/>
                </a:solidFill>
              </a:rPr>
              <a:t>8</a:t>
            </a:r>
            <a:r>
              <a:rPr lang="el-GR" sz="2400" b="1" dirty="0" smtClean="0">
                <a:solidFill>
                  <a:srgbClr val="0070C0"/>
                </a:solidFill>
              </a:rPr>
              <a:t> </a:t>
            </a:r>
            <a:r>
              <a:rPr lang="el-GR" sz="2400" b="1" dirty="0">
                <a:solidFill>
                  <a:srgbClr val="0070C0"/>
                </a:solidFill>
              </a:rPr>
              <a:t>εκ.€(</a:t>
            </a:r>
            <a:r>
              <a:rPr lang="el-GR" sz="2400" b="1" dirty="0" smtClean="0">
                <a:solidFill>
                  <a:srgbClr val="0070C0"/>
                </a:solidFill>
              </a:rPr>
              <a:t>2,</a:t>
            </a:r>
            <a:r>
              <a:rPr lang="en-US" sz="2400" b="1" dirty="0" smtClean="0">
                <a:solidFill>
                  <a:srgbClr val="0070C0"/>
                </a:solidFill>
              </a:rPr>
              <a:t>7</a:t>
            </a:r>
            <a:r>
              <a:rPr lang="el-GR" sz="2400" b="1" dirty="0" smtClean="0">
                <a:solidFill>
                  <a:srgbClr val="0070C0"/>
                </a:solidFill>
              </a:rPr>
              <a:t>%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000" b="1" dirty="0">
              <a:solidFill>
                <a:srgbClr val="FF0000"/>
              </a:solidFill>
            </a:endParaRPr>
          </a:p>
        </p:txBody>
      </p:sp>
    </p:spTree>
    <p:extLst>
      <p:ext uri="{BB962C8B-B14F-4D97-AF65-F5344CB8AC3E}">
        <p14:creationId xmlns:p14="http://schemas.microsoft.com/office/powerpoint/2010/main" val="4435089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EF47C-7B5F-0EDB-7399-8BADAF0D1DF3}"/>
            </a:ext>
          </a:extLst>
        </p:cNvPr>
        <p:cNvGrpSpPr/>
        <p:nvPr/>
      </p:nvGrpSpPr>
      <p:grpSpPr>
        <a:xfrm>
          <a:off x="0" y="0"/>
          <a:ext cx="0" cy="0"/>
          <a:chOff x="0" y="0"/>
          <a:chExt cx="0" cy="0"/>
        </a:xfrm>
      </p:grpSpPr>
      <p:sp>
        <p:nvSpPr>
          <p:cNvPr id="6" name="Rectangle 2">
            <a:extLst>
              <a:ext uri="{FF2B5EF4-FFF2-40B4-BE49-F238E27FC236}">
                <a16:creationId xmlns:a16="http://schemas.microsoft.com/office/drawing/2014/main" id="{D2569825-753B-2DB0-907E-8152D22AA72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a:extLst>
              <a:ext uri="{FF2B5EF4-FFF2-40B4-BE49-F238E27FC236}">
                <a16:creationId xmlns:a16="http://schemas.microsoft.com/office/drawing/2014/main" id="{E143B0EB-6D42-F901-130A-05DF15DE7943}"/>
              </a:ext>
            </a:extLst>
          </p:cNvPr>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a:extLst>
              <a:ext uri="{FF2B5EF4-FFF2-40B4-BE49-F238E27FC236}">
                <a16:creationId xmlns:a16="http://schemas.microsoft.com/office/drawing/2014/main" id="{A6699893-BC7A-8738-44DD-D85D8EA68865}"/>
              </a:ext>
            </a:extLst>
          </p:cNvPr>
          <p:cNvSpPr>
            <a:spLocks noGrp="1"/>
          </p:cNvSpPr>
          <p:nvPr>
            <p:ph type="title"/>
          </p:nvPr>
        </p:nvSpPr>
        <p:spPr>
          <a:xfrm>
            <a:off x="-158620" y="0"/>
            <a:ext cx="9489232"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ΚΑΝΟΝΑΣ ΑΥΤΟΜΑΤΗΣ ΑΠΟΔΕΣΜΕΥΣΗΣ (ν+3)</a:t>
            </a:r>
            <a:endParaRPr lang="el-GR" sz="2800" b="1" dirty="0">
              <a:solidFill>
                <a:srgbClr val="FF0000"/>
              </a:solidFill>
            </a:endParaRPr>
          </a:p>
        </p:txBody>
      </p:sp>
      <p:sp>
        <p:nvSpPr>
          <p:cNvPr id="9" name="Θέση περιεχομένου 8">
            <a:extLst>
              <a:ext uri="{FF2B5EF4-FFF2-40B4-BE49-F238E27FC236}">
                <a16:creationId xmlns:a16="http://schemas.microsoft.com/office/drawing/2014/main" id="{7EDAF25C-5489-ADF3-5E9E-2ECA1B1994FF}"/>
              </a:ext>
            </a:extLst>
          </p:cNvPr>
          <p:cNvSpPr>
            <a:spLocks noGrp="1"/>
          </p:cNvSpPr>
          <p:nvPr>
            <p:ph idx="1"/>
          </p:nvPr>
        </p:nvSpPr>
        <p:spPr>
          <a:xfrm>
            <a:off x="142336" y="716536"/>
            <a:ext cx="8859328" cy="5077773"/>
          </a:xfrm>
        </p:spPr>
        <p:txBody>
          <a:bodyPr>
            <a:normAutofit fontScale="92500" lnSpcReduction="10000"/>
          </a:bodyPr>
          <a:lstStyle/>
          <a:p>
            <a:pPr marL="0" indent="0">
              <a:buClr>
                <a:srgbClr val="FFC000"/>
              </a:buClr>
              <a:buNone/>
            </a:pPr>
            <a:r>
              <a:rPr lang="el-GR" sz="2200" b="1" dirty="0">
                <a:solidFill>
                  <a:srgbClr val="FF0000"/>
                </a:solidFill>
              </a:rPr>
              <a:t>Άρθρο 105</a:t>
            </a:r>
            <a:r>
              <a:rPr lang="en-US" sz="2200" b="1" dirty="0">
                <a:solidFill>
                  <a:srgbClr val="FF0000"/>
                </a:solidFill>
              </a:rPr>
              <a:t> </a:t>
            </a:r>
            <a:r>
              <a:rPr lang="el-GR" sz="2200" b="1" dirty="0">
                <a:solidFill>
                  <a:srgbClr val="FF0000"/>
                </a:solidFill>
              </a:rPr>
              <a:t>«Αρχές και κανόνες για την αποδέσμευση» καν. (ΕΕ) 2021/1060</a:t>
            </a:r>
          </a:p>
          <a:p>
            <a:pPr marL="0" indent="0">
              <a:buClr>
                <a:srgbClr val="FFC000"/>
              </a:buClr>
              <a:buNone/>
            </a:pPr>
            <a:r>
              <a:rPr lang="el-GR" sz="2200" i="1" dirty="0"/>
              <a:t>Η Επιτροπή αποδεσμεύει κάθε ποσό σ’ ένα πρόγραμμα το οποίο δεν έχει χρησιμοποιηθεί για προκαταβολή, σύμφωνα με το άρθρο 90, ή για το οποίο δεν έχει υποβληθεί αίτηση πληρωμής, σύμφωνα με τα άρθρα 91 και 92, έως τις 31 Δεκεμβρίου του τρίτου ημερολογιακού έτους που έπεται του έτους των δημοσιονομικών δεσμεύσεων για τα έτη 2021 έως 2026.</a:t>
            </a:r>
          </a:p>
          <a:p>
            <a:pPr marL="0" indent="0">
              <a:buClr>
                <a:srgbClr val="FFC000"/>
              </a:buClr>
              <a:buNone/>
            </a:pPr>
            <a:endParaRPr lang="el-GR" sz="2000" b="1" dirty="0"/>
          </a:p>
          <a:p>
            <a:pPr marL="0" indent="0">
              <a:buClr>
                <a:srgbClr val="FFC000"/>
              </a:buClr>
              <a:buNone/>
            </a:pPr>
            <a:r>
              <a:rPr lang="el-GR" sz="2200" b="1" dirty="0"/>
              <a:t>1</a:t>
            </a:r>
            <a:r>
              <a:rPr lang="el-GR" sz="2200" b="1" baseline="30000" dirty="0"/>
              <a:t>ο</a:t>
            </a:r>
            <a:r>
              <a:rPr lang="el-GR" sz="2200" b="1" dirty="0"/>
              <a:t> έτος εφαρμογής </a:t>
            </a:r>
            <a:r>
              <a:rPr lang="en-US" sz="2200" b="1" dirty="0"/>
              <a:t>(</a:t>
            </a:r>
            <a:r>
              <a:rPr lang="el-GR" sz="2200" b="1" dirty="0"/>
              <a:t>ν+3) 2025 για δημοσιονομικές δεσμεύσεις 2022 </a:t>
            </a:r>
            <a:r>
              <a:rPr lang="el-GR" sz="2200" dirty="0"/>
              <a:t>με </a:t>
            </a:r>
            <a:endParaRPr lang="en-US" sz="2200" dirty="0"/>
          </a:p>
          <a:p>
            <a:pPr marL="0" indent="0">
              <a:buClr>
                <a:srgbClr val="FFC000"/>
              </a:buClr>
              <a:buNone/>
            </a:pPr>
            <a:r>
              <a:rPr lang="el-GR" sz="2200" dirty="0"/>
              <a:t>Απαίτηση για </a:t>
            </a:r>
            <a:r>
              <a:rPr lang="el-GR" sz="2200" b="1" dirty="0"/>
              <a:t>93,1 εκ</a:t>
            </a:r>
            <a:r>
              <a:rPr lang="el-GR" sz="2200" dirty="0"/>
              <a:t>.€ Συγχρηματοδοτούμενης Δημόσιας Δαπάνης, εκ των οποίων </a:t>
            </a:r>
          </a:p>
          <a:p>
            <a:pPr>
              <a:buClr>
                <a:srgbClr val="FFC000"/>
              </a:buClr>
              <a:buFont typeface="Wingdings" panose="05000000000000000000" pitchFamily="2" charset="2"/>
              <a:buChar char="ü"/>
            </a:pPr>
            <a:r>
              <a:rPr lang="el-GR" sz="2200" dirty="0"/>
              <a:t>ΕΤΠΑ: 69εκ.€</a:t>
            </a:r>
            <a:endParaRPr lang="en-US" sz="2200" dirty="0"/>
          </a:p>
          <a:p>
            <a:pPr>
              <a:buClr>
                <a:srgbClr val="FFC000"/>
              </a:buClr>
              <a:buFont typeface="Wingdings" panose="05000000000000000000" pitchFamily="2" charset="2"/>
              <a:buChar char="ü"/>
            </a:pPr>
            <a:r>
              <a:rPr lang="el-GR" sz="2200" dirty="0"/>
              <a:t>ΕΚΤ+: 24,1εκ.€</a:t>
            </a:r>
          </a:p>
          <a:p>
            <a:pPr marL="0" indent="0" algn="ctr">
              <a:buClr>
                <a:srgbClr val="FFC000"/>
              </a:buClr>
              <a:buNone/>
            </a:pPr>
            <a:endParaRPr lang="el-GR" sz="2000" b="1" dirty="0"/>
          </a:p>
          <a:p>
            <a:pPr marL="0" indent="0">
              <a:buClr>
                <a:srgbClr val="FFC000"/>
              </a:buClr>
              <a:buNone/>
            </a:pPr>
            <a:r>
              <a:rPr lang="el-GR" sz="2200" b="1" dirty="0"/>
              <a:t>Συνολική απαίτηση Δαπανών Προγράμματος έως 31/12/29 : </a:t>
            </a:r>
            <a:r>
              <a:rPr lang="el-GR" sz="2200" dirty="0"/>
              <a:t>610εκ.€ </a:t>
            </a:r>
            <a:r>
              <a:rPr lang="el-GR" sz="2200" i="1" dirty="0"/>
              <a:t>(110% π/υ πρ/τος)</a:t>
            </a:r>
          </a:p>
          <a:p>
            <a:pPr marL="0" indent="0" algn="ctr">
              <a:buClr>
                <a:srgbClr val="FFC000"/>
              </a:buClr>
              <a:buNone/>
            </a:pPr>
            <a:r>
              <a:rPr lang="el-GR" sz="2400" b="1" dirty="0"/>
              <a:t>Ήτοι μέσος Ετήσιος Όρος απαιτούμενων Δαπανών &gt; 100εκ.€</a:t>
            </a:r>
          </a:p>
        </p:txBody>
      </p:sp>
    </p:spTree>
    <p:extLst>
      <p:ext uri="{BB962C8B-B14F-4D97-AF65-F5344CB8AC3E}">
        <p14:creationId xmlns:p14="http://schemas.microsoft.com/office/powerpoint/2010/main" val="2215241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5" name="Ορθογώνιο 4">
            <a:extLst>
              <a:ext uri="{FF2B5EF4-FFF2-40B4-BE49-F238E27FC236}">
                <a16:creationId xmlns:a16="http://schemas.microsoft.com/office/drawing/2014/main" id="{19B231C4-B507-25A8-7E8B-08486BEDA12C}"/>
              </a:ext>
            </a:extLst>
          </p:cNvPr>
          <p:cNvSpPr/>
          <p:nvPr/>
        </p:nvSpPr>
        <p:spPr>
          <a:xfrm>
            <a:off x="647564" y="2644170"/>
            <a:ext cx="7848872" cy="1569660"/>
          </a:xfrm>
          <a:prstGeom prst="rect">
            <a:avLst/>
          </a:prstGeom>
        </p:spPr>
        <p:txBody>
          <a:bodyPr wrap="square">
            <a:spAutoFit/>
          </a:bodyPr>
          <a:lstStyle/>
          <a:p>
            <a:pPr algn="ctr"/>
            <a:endParaRPr lang="en-US" sz="3200" b="1" dirty="0"/>
          </a:p>
          <a:p>
            <a:pPr algn="ctr"/>
            <a:r>
              <a:rPr lang="en-US" sz="3200" b="1" dirty="0">
                <a:hlinkClick r:id="rId4"/>
              </a:rPr>
              <a:t>www.thessalia-espa.gr</a:t>
            </a:r>
            <a:endParaRPr lang="el-GR" sz="3200" b="1" dirty="0"/>
          </a:p>
          <a:p>
            <a:pPr algn="ctr"/>
            <a:endParaRPr lang="el-GR" sz="3200" b="1" dirty="0"/>
          </a:p>
        </p:txBody>
      </p:sp>
      <p:pic>
        <p:nvPicPr>
          <p:cNvPr id="3" name="Εικόνα 2">
            <a:extLst>
              <a:ext uri="{FF2B5EF4-FFF2-40B4-BE49-F238E27FC236}">
                <a16:creationId xmlns:a16="http://schemas.microsoft.com/office/drawing/2014/main" id="{4D9BB67E-F49E-EC3C-4E87-C7B8BA3FEC8C}"/>
              </a:ext>
            </a:extLst>
          </p:cNvPr>
          <p:cNvPicPr>
            <a:picLocks noChangeAspect="1"/>
          </p:cNvPicPr>
          <p:nvPr/>
        </p:nvPicPr>
        <p:blipFill>
          <a:blip r:embed="rId5"/>
          <a:stretch>
            <a:fillRect/>
          </a:stretch>
        </p:blipFill>
        <p:spPr>
          <a:xfrm>
            <a:off x="0" y="3696"/>
            <a:ext cx="9144000" cy="1555972"/>
          </a:xfrm>
          <a:prstGeom prst="rect">
            <a:avLst/>
          </a:prstGeom>
        </p:spPr>
      </p:pic>
    </p:spTree>
    <p:extLst>
      <p:ext uri="{BB962C8B-B14F-4D97-AF65-F5344CB8AC3E}">
        <p14:creationId xmlns:p14="http://schemas.microsoft.com/office/powerpoint/2010/main" val="675720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br>
              <a:rPr lang="el-GR" sz="2800" b="1" dirty="0">
                <a:solidFill>
                  <a:srgbClr val="0070C0"/>
                </a:solidFill>
              </a:rPr>
            </a:br>
            <a:r>
              <a:rPr lang="el-GR" sz="2800" b="1" dirty="0">
                <a:solidFill>
                  <a:srgbClr val="0070C0"/>
                </a:solidFill>
              </a:rPr>
              <a:t>Αρχιτεκτονική Προγράμματος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pic>
        <p:nvPicPr>
          <p:cNvPr id="5" name="Θέση περιεχομένου 8">
            <a:extLst>
              <a:ext uri="{FF2B5EF4-FFF2-40B4-BE49-F238E27FC236}">
                <a16:creationId xmlns:a16="http://schemas.microsoft.com/office/drawing/2014/main" id="{B0E51FB8-0FF7-711E-2D8B-CDEF4CD891B2}"/>
              </a:ext>
            </a:extLst>
          </p:cNvPr>
          <p:cNvPicPr>
            <a:picLocks noGrp="1" noChangeAspect="1"/>
          </p:cNvPicPr>
          <p:nvPr>
            <p:ph idx="1"/>
          </p:nvPr>
        </p:nvPicPr>
        <p:blipFill>
          <a:blip r:embed="rId4"/>
          <a:stretch>
            <a:fillRect/>
          </a:stretch>
        </p:blipFill>
        <p:spPr>
          <a:xfrm>
            <a:off x="1" y="1398739"/>
            <a:ext cx="9143999" cy="3779840"/>
          </a:xfrm>
          <a:prstGeom prst="rect">
            <a:avLst/>
          </a:prstGeom>
        </p:spPr>
      </p:pic>
    </p:spTree>
    <p:extLst>
      <p:ext uri="{BB962C8B-B14F-4D97-AF65-F5344CB8AC3E}">
        <p14:creationId xmlns:p14="http://schemas.microsoft.com/office/powerpoint/2010/main" val="416857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stretch>
            <a:fillRect/>
          </a:stretch>
        </p:blipFill>
        <p:spPr>
          <a:xfrm>
            <a:off x="0" y="6004486"/>
            <a:ext cx="9144793" cy="853514"/>
          </a:xfrm>
          <a:prstGeom prst="rect">
            <a:avLst/>
          </a:prstGeom>
        </p:spPr>
      </p:pic>
      <p:graphicFrame>
        <p:nvGraphicFramePr>
          <p:cNvPr id="5" name="Γράφημα 4"/>
          <p:cNvGraphicFramePr/>
          <p:nvPr/>
        </p:nvGraphicFramePr>
        <p:xfrm>
          <a:off x="1934845" y="1246187"/>
          <a:ext cx="5274310" cy="4365625"/>
        </p:xfrm>
        <a:graphic>
          <a:graphicData uri="http://schemas.openxmlformats.org/drawingml/2006/chart">
            <c:chart xmlns:c="http://schemas.openxmlformats.org/drawingml/2006/chart" xmlns:r="http://schemas.openxmlformats.org/officeDocument/2006/relationships" r:id="rId3"/>
          </a:graphicData>
        </a:graphic>
      </p:graphicFrame>
      <p:sp>
        <p:nvSpPr>
          <p:cNvPr id="2" name="Τίτλος 1"/>
          <p:cNvSpPr>
            <a:spLocks noGrp="1"/>
          </p:cNvSpPr>
          <p:nvPr>
            <p:ph type="title"/>
          </p:nvPr>
        </p:nvSpPr>
        <p:spPr>
          <a:xfrm>
            <a:off x="318977" y="190731"/>
            <a:ext cx="8569841" cy="1325563"/>
          </a:xfrm>
        </p:spPr>
        <p:txBody>
          <a:bodyPr>
            <a:normAutofit/>
          </a:bodyPr>
          <a:lstStyle/>
          <a:p>
            <a:pPr algn="ctr"/>
            <a:r>
              <a:rPr lang="el-GR" sz="2400" b="1" dirty="0"/>
              <a:t>Κατανομή πόρων του προγράμματος ανά Στόχο Πολιτικής</a:t>
            </a:r>
          </a:p>
        </p:txBody>
      </p:sp>
    </p:spTree>
    <p:extLst>
      <p:ext uri="{BB962C8B-B14F-4D97-AF65-F5344CB8AC3E}">
        <p14:creationId xmlns:p14="http://schemas.microsoft.com/office/powerpoint/2010/main" val="182803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5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fade">
                                      <p:cBhvr>
                                        <p:cTn id="12" dur="500"/>
                                        <p:tgtEl>
                                          <p:spTgt spid="5">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fade">
                                      <p:cBhvr>
                                        <p:cTn id="17" dur="500"/>
                                        <p:tgtEl>
                                          <p:spTgt spid="5">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fade">
                                      <p:cBhvr>
                                        <p:cTn id="22" dur="500"/>
                                        <p:tgtEl>
                                          <p:spTgt spid="5">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fade">
                                      <p:cBhvr>
                                        <p:cTn id="27" dur="500"/>
                                        <p:tgtEl>
                                          <p:spTgt spid="5">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chart seriesIdx="-4" categoryIdx="4" bldStep="category"/>
                                            </p:graphicEl>
                                          </p:spTgt>
                                        </p:tgtEl>
                                        <p:attrNameLst>
                                          <p:attrName>style.visibility</p:attrName>
                                        </p:attrNameLst>
                                      </p:cBhvr>
                                      <p:to>
                                        <p:strVal val="visible"/>
                                      </p:to>
                                    </p:set>
                                    <p:animEffect transition="in" filter="fade">
                                      <p:cBhvr>
                                        <p:cTn id="32" dur="500"/>
                                        <p:tgtEl>
                                          <p:spTgt spid="5">
                                            <p:graphicEl>
                                              <a:chart seriesIdx="-4" categoryIdx="4"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chart seriesIdx="-4" categoryIdx="5" bldStep="category"/>
                                            </p:graphicEl>
                                          </p:spTgt>
                                        </p:tgtEl>
                                        <p:attrNameLst>
                                          <p:attrName>style.visibility</p:attrName>
                                        </p:attrNameLst>
                                      </p:cBhvr>
                                      <p:to>
                                        <p:strVal val="visible"/>
                                      </p:to>
                                    </p:set>
                                    <p:animEffect transition="in" filter="fade">
                                      <p:cBhvr>
                                        <p:cTn id="37" dur="500"/>
                                        <p:tgtEl>
                                          <p:spTgt spid="5">
                                            <p:graphicEl>
                                              <a:chart seriesIdx="-4" categoryIdx="5"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chart seriesIdx="-4" categoryIdx="6" bldStep="category"/>
                                            </p:graphicEl>
                                          </p:spTgt>
                                        </p:tgtEl>
                                        <p:attrNameLst>
                                          <p:attrName>style.visibility</p:attrName>
                                        </p:attrNameLst>
                                      </p:cBhvr>
                                      <p:to>
                                        <p:strVal val="visible"/>
                                      </p:to>
                                    </p:set>
                                    <p:animEffect transition="in" filter="fade">
                                      <p:cBhvr>
                                        <p:cTn id="42" dur="500"/>
                                        <p:tgtEl>
                                          <p:spTgt spid="5">
                                            <p:graphicEl>
                                              <a:chart seriesIdx="-4" categoryIdx="6"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graphicEl>
                                              <a:chart seriesIdx="-4" categoryIdx="7" bldStep="category"/>
                                            </p:graphicEl>
                                          </p:spTgt>
                                        </p:tgtEl>
                                        <p:attrNameLst>
                                          <p:attrName>style.visibility</p:attrName>
                                        </p:attrNameLst>
                                      </p:cBhvr>
                                      <p:to>
                                        <p:strVal val="visible"/>
                                      </p:to>
                                    </p:set>
                                    <p:animEffect transition="in" filter="fade">
                                      <p:cBhvr>
                                        <p:cTn id="47" dur="500"/>
                                        <p:tgtEl>
                                          <p:spTgt spid="5">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2 ΝΕΑ ΚΡΙΤΗΡΙΑ  </a:t>
            </a:r>
          </a:p>
        </p:txBody>
      </p:sp>
      <p:sp>
        <p:nvSpPr>
          <p:cNvPr id="9" name="Θέση περιεχομένου 8"/>
          <p:cNvSpPr>
            <a:spLocks noGrp="1"/>
          </p:cNvSpPr>
          <p:nvPr>
            <p:ph idx="1"/>
          </p:nvPr>
        </p:nvSpPr>
        <p:spPr>
          <a:xfrm>
            <a:off x="377455" y="1178094"/>
            <a:ext cx="8766545" cy="4998869"/>
          </a:xfrm>
        </p:spPr>
        <p:txBody>
          <a:bodyPr>
            <a:normAutofit fontScale="77500" lnSpcReduction="20000"/>
          </a:bodyPr>
          <a:lstStyle/>
          <a:p>
            <a:pPr>
              <a:buFont typeface="Wingdings" panose="05000000000000000000" pitchFamily="2" charset="2"/>
              <a:buChar char="ü"/>
            </a:pPr>
            <a:r>
              <a:rPr lang="el-GR" b="1" dirty="0"/>
              <a:t> </a:t>
            </a:r>
            <a:r>
              <a:rPr lang="el-GR" sz="2400" b="1" dirty="0">
                <a:solidFill>
                  <a:srgbClr val="FF0000"/>
                </a:solidFill>
              </a:rPr>
              <a:t>Ενίσχυση της κλιματικής ανθεκτικότητας: </a:t>
            </a:r>
            <a:r>
              <a:rPr lang="el-GR" sz="2400" dirty="0"/>
              <a:t>εφαρμόζεται σε έργα υποδομής με αναμενόμενη διάρκεια ζωής </a:t>
            </a:r>
            <a:r>
              <a:rPr lang="el-GR" sz="2400" dirty="0" err="1"/>
              <a:t>τουλ</a:t>
            </a:r>
            <a:r>
              <a:rPr lang="el-GR" sz="2400" dirty="0"/>
              <a:t>. 5 ετών. Εξετάζεται η διασφάλιση της κλιματικής ανθεκτικότητας της προτεινόμενης υποδομής, σύμφωνα με την Ανακοίνωση της Επιτροπής «Τεχνικές κατευθυντήριες οδηγίες σχετικά με την ενίσχυση της ανθεκτικότητας των υποδομών στην κλιματική αλλαγή κατά την περίοδο 2021-2027» (2021/C 373/01). </a:t>
            </a:r>
          </a:p>
          <a:p>
            <a:pPr marL="0" indent="0">
              <a:buNone/>
            </a:pPr>
            <a:r>
              <a:rPr lang="el-GR" sz="1800" b="1" dirty="0"/>
              <a:t>     </a:t>
            </a:r>
            <a:r>
              <a:rPr lang="en-US" sz="1800" b="1" i="1" u="sng" dirty="0">
                <a:solidFill>
                  <a:schemeClr val="accent1">
                    <a:lumMod val="75000"/>
                  </a:schemeClr>
                </a:solidFill>
              </a:rPr>
              <a:t>A</a:t>
            </a:r>
            <a:r>
              <a:rPr lang="el-GR" sz="1800" b="1" i="1" u="sng" dirty="0">
                <a:solidFill>
                  <a:schemeClr val="accent1">
                    <a:lumMod val="75000"/>
                  </a:schemeClr>
                </a:solidFill>
              </a:rPr>
              <a:t>φορά </a:t>
            </a:r>
            <a:r>
              <a:rPr lang="el-GR" sz="1800" i="1" dirty="0">
                <a:solidFill>
                  <a:schemeClr val="accent1">
                    <a:lumMod val="75000"/>
                  </a:schemeClr>
                </a:solidFill>
              </a:rPr>
              <a:t>σε έργα για τα οποία απαιτείται Απόφαση Έγκρισης Περιβαλλοντικών    Όρων   </a:t>
            </a:r>
          </a:p>
          <a:p>
            <a:pPr>
              <a:buFont typeface="Wingdings" panose="05000000000000000000" pitchFamily="2" charset="2"/>
              <a:buChar char="ü"/>
            </a:pPr>
            <a:r>
              <a:rPr lang="el-GR" sz="2400" b="1" dirty="0">
                <a:solidFill>
                  <a:srgbClr val="FF0000"/>
                </a:solidFill>
              </a:rPr>
              <a:t>Χρηματοοικονομική βιωσιμότητα: </a:t>
            </a:r>
            <a:r>
              <a:rPr lang="el-GR" sz="2500" dirty="0"/>
              <a:t>εφαρμόζεται σε έργα υποδομής ή παραγωγικές επενδύσεις. Περιλαμβάνει ανάλυση των αναγκών χρηματοδότησης </a:t>
            </a:r>
            <a:r>
              <a:rPr lang="el-GR" sz="2400" dirty="0"/>
              <a:t>τους κατά τη διάρκεια των πρώτων δεκαπέντε (15) ετών λειτουργίας τους &amp;  αποτελεί έναν απλό έλεγχο του βαθμού στον οποίο τα έσοδα της πράξης, εάν υπάρχουν,  καλύπτουν τα λειτουργικά κόστη της.  Εάν οι ανάγκες χρηματοδότησης (έσοδα μείον έξοδα) έχουν αρνητικό πρόσημο, αυτό σημαίνει ότι κατά τη διάρκεια της περιόδου λειτουργίας τα κόστη υπερβαίνουν τα έσοδα και θα πρέπει να καλύπτονται με την κατάλληλη χρηματοδότηση, η οποία πρέπει να τεκμηριώνεται. 							</a:t>
            </a:r>
          </a:p>
          <a:p>
            <a:pPr marL="0" indent="0">
              <a:buNone/>
            </a:pPr>
            <a:r>
              <a:rPr lang="el-GR" sz="1600" i="1" dirty="0"/>
              <a:t> </a:t>
            </a:r>
            <a:r>
              <a:rPr lang="el-GR" sz="1800" i="1" dirty="0">
                <a:solidFill>
                  <a:schemeClr val="accent1">
                    <a:lumMod val="75000"/>
                  </a:schemeClr>
                </a:solidFill>
              </a:rPr>
              <a:t>Καν. 2021/1060, άρθρο 73 παρ. 2 στοιχείο δ: κατά την επιλογή των πράξεων, η διαχειριστική αρχή πρέπει "να επαληθεύει ότι ο δικαιούχος διαθέτει τους απαραίτητους χρηματοδοτικούς πόρους και μηχανισμούς για να καλύψει τα έξοδα λειτουργίας και συντήρησης για πράξεις που περιλαμβάνουν επενδύσεις σε υποδομές ή παραγωγικές επενδύσεις, ώστε να διασφαλίσει την χρηματοοικονομική τους βιωσιμότητα"										</a:t>
            </a:r>
            <a:r>
              <a:rPr lang="el-GR" sz="2400" b="1" dirty="0">
                <a:solidFill>
                  <a:srgbClr val="FF0000"/>
                </a:solidFill>
              </a:rPr>
              <a:t>			</a:t>
            </a:r>
          </a:p>
          <a:p>
            <a:pPr>
              <a:buFont typeface="Wingdings" panose="05000000000000000000" pitchFamily="2" charset="2"/>
              <a:buChar char="ü"/>
            </a:pPr>
            <a:endParaRPr lang="el-GR" sz="2400" b="1" dirty="0">
              <a:solidFill>
                <a:srgbClr val="FF0000"/>
              </a:solidFill>
            </a:endParaRPr>
          </a:p>
          <a:p>
            <a:pPr marL="0" indent="0">
              <a:buNone/>
            </a:pPr>
            <a:endParaRPr lang="el-GR" b="1" dirty="0">
              <a:solidFill>
                <a:srgbClr val="FF0000"/>
              </a:solidFill>
            </a:endParaRPr>
          </a:p>
        </p:txBody>
      </p:sp>
    </p:spTree>
    <p:extLst>
      <p:ext uri="{BB962C8B-B14F-4D97-AF65-F5344CB8AC3E}">
        <p14:creationId xmlns:p14="http://schemas.microsoft.com/office/powerpoint/2010/main" val="16990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ΒΗΜΑΤΑ ΕΚΔΟΣΗΣ ΠΡΟΣΚΛΗΣΗΣ </a:t>
            </a:r>
          </a:p>
        </p:txBody>
      </p:sp>
      <p:sp>
        <p:nvSpPr>
          <p:cNvPr id="9" name="Θέση περιεχομένου 8"/>
          <p:cNvSpPr>
            <a:spLocks noGrp="1"/>
          </p:cNvSpPr>
          <p:nvPr>
            <p:ph idx="1"/>
          </p:nvPr>
        </p:nvSpPr>
        <p:spPr>
          <a:xfrm>
            <a:off x="377455" y="1280160"/>
            <a:ext cx="8766545" cy="4896803"/>
          </a:xfrm>
        </p:spPr>
        <p:txBody>
          <a:bodyPr>
            <a:normAutofit/>
          </a:bodyPr>
          <a:lstStyle/>
          <a:p>
            <a:pPr lvl="0">
              <a:buClr>
                <a:srgbClr val="FFC000"/>
              </a:buClr>
              <a:buFont typeface="Wingdings" panose="05000000000000000000" pitchFamily="2" charset="2"/>
              <a:buChar char="ü"/>
            </a:pPr>
            <a:r>
              <a:rPr lang="el-GR" b="1" dirty="0"/>
              <a:t>Εξειδίκευση δράσης </a:t>
            </a:r>
            <a:r>
              <a:rPr lang="el-GR" dirty="0"/>
              <a:t>σε συνεργασία με αρμόδιο φορέα Πολιτικής (Επιτελική Δομή ΕΣΠΑ ή, ελλείψει αυτής, αρμόδιο Υπουργείο) κ ΠΕΔ για δράσεις που αφορούν Δήμους </a:t>
            </a:r>
          </a:p>
          <a:p>
            <a:pPr lvl="0">
              <a:buClr>
                <a:srgbClr val="FFC000"/>
              </a:buClr>
              <a:buFont typeface="Wingdings" panose="05000000000000000000" pitchFamily="2" charset="2"/>
              <a:buChar char="ü"/>
            </a:pPr>
            <a:r>
              <a:rPr lang="el-GR" b="1" dirty="0"/>
              <a:t>Απόφαση έγκρισης εξειδίκευσης δράσης </a:t>
            </a:r>
            <a:r>
              <a:rPr lang="el-GR" dirty="0"/>
              <a:t>του Περιφερειάρχη Θεσσαλίας </a:t>
            </a:r>
          </a:p>
          <a:p>
            <a:pPr lvl="0">
              <a:buClr>
                <a:srgbClr val="FFC000"/>
              </a:buClr>
              <a:buFont typeface="Wingdings" panose="05000000000000000000" pitchFamily="2" charset="2"/>
              <a:buChar char="ü"/>
            </a:pPr>
            <a:r>
              <a:rPr lang="el-GR" b="1" dirty="0"/>
              <a:t>Γνωμοδότηση Ευρωπαϊκής Επιτροπής </a:t>
            </a:r>
            <a:r>
              <a:rPr lang="el-GR" dirty="0"/>
              <a:t>επί κριτηρίων επιλογής πράξεων</a:t>
            </a:r>
          </a:p>
          <a:p>
            <a:pPr lvl="0">
              <a:buClr>
                <a:srgbClr val="FFC000"/>
              </a:buClr>
              <a:buFont typeface="Wingdings" panose="05000000000000000000" pitchFamily="2" charset="2"/>
              <a:buChar char="ü"/>
            </a:pPr>
            <a:r>
              <a:rPr lang="el-GR" b="1" dirty="0"/>
              <a:t>Έγκριση κριτηρίων </a:t>
            </a:r>
            <a:r>
              <a:rPr lang="el-GR" dirty="0"/>
              <a:t>επιλογής πράξεων από Επιτροπή Παρακολούθησης Προγράμματος</a:t>
            </a:r>
          </a:p>
        </p:txBody>
      </p:sp>
    </p:spTree>
    <p:extLst>
      <p:ext uri="{BB962C8B-B14F-4D97-AF65-F5344CB8AC3E}">
        <p14:creationId xmlns:p14="http://schemas.microsoft.com/office/powerpoint/2010/main" val="299680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377455" y="1178094"/>
            <a:ext cx="8766545" cy="4998869"/>
          </a:xfrm>
        </p:spPr>
        <p:txBody>
          <a:bodyPr>
            <a:normAutofit/>
          </a:bodyPr>
          <a:lstStyle/>
          <a:p>
            <a:pPr lvl="0">
              <a:buClr>
                <a:srgbClr val="FFC000"/>
              </a:buClr>
              <a:buFont typeface="Wingdings" panose="05000000000000000000" pitchFamily="2" charset="2"/>
              <a:buChar char="ü"/>
            </a:pPr>
            <a:r>
              <a:rPr lang="el-GR" sz="2300" dirty="0"/>
              <a:t>Η ενίσχυση του Θεσσαλικού οικοσυστήματος έρευνας &amp; καινοτομίας &amp; η δημιουργία συμπράξεων με επιχειρήσεις για ανάπτυξη καινοτόμων προϊόντων &amp; υπηρεσιών στις προτεραιότητες της RIS3</a:t>
            </a:r>
          </a:p>
          <a:p>
            <a:pPr lvl="0">
              <a:buClr>
                <a:srgbClr val="FFC000"/>
              </a:buClr>
              <a:buFont typeface="Wingdings" panose="05000000000000000000" pitchFamily="2" charset="2"/>
              <a:buChar char="ü"/>
            </a:pPr>
            <a:r>
              <a:rPr lang="el-GR" sz="2300" dirty="0"/>
              <a:t>Η αξιοποίηση των ψηφιακών τεχνολογιών για την ενίσχυση της παραγωγικότητας, της δικτύωσης &amp; της ανταγωνιστικότητας</a:t>
            </a:r>
          </a:p>
          <a:p>
            <a:pPr lvl="0">
              <a:buClr>
                <a:srgbClr val="FFC000"/>
              </a:buClr>
              <a:buFont typeface="Wingdings" panose="05000000000000000000" pitchFamily="2" charset="2"/>
              <a:buChar char="ü"/>
            </a:pPr>
            <a:r>
              <a:rPr lang="el-GR" sz="2300" dirty="0"/>
              <a:t>Η δημιουργία λύσεων ψηφιακών εφαρμογών για αναβάθμιση της ποιότητας των υπηρεσιών των δημόσιων φορέων προς τους πολίτες</a:t>
            </a:r>
          </a:p>
          <a:p>
            <a:pPr lvl="0">
              <a:buClr>
                <a:srgbClr val="FFC000"/>
              </a:buClr>
              <a:buFont typeface="Wingdings" panose="05000000000000000000" pitchFamily="2" charset="2"/>
              <a:buChar char="ü"/>
            </a:pPr>
            <a:r>
              <a:rPr lang="el-GR" sz="2300" dirty="0"/>
              <a:t>Η ενίσχυση της επενδυτικής δραστηριότητας μέσω δημιουργίας νέων ΜΜΕ &amp; αναβάθμισης υφιστάμενων ΜΜΕ με προτεραιότητα στους κλάδους RIS3</a:t>
            </a:r>
          </a:p>
          <a:p>
            <a:pPr lvl="0">
              <a:buClr>
                <a:srgbClr val="FFC000"/>
              </a:buClr>
              <a:buFont typeface="Wingdings" panose="05000000000000000000" pitchFamily="2" charset="2"/>
              <a:buChar char="ü"/>
            </a:pPr>
            <a:r>
              <a:rPr lang="el-GR" sz="2300" dirty="0"/>
              <a:t>Η ανάπτυξη συνεργατικών επιχειρηματικών  σχημάτων με επικέντρωση στους κλάδους </a:t>
            </a:r>
            <a:r>
              <a:rPr lang="en-US" sz="2300" dirty="0"/>
              <a:t>RIS</a:t>
            </a:r>
            <a:r>
              <a:rPr lang="el-GR" sz="2300" dirty="0"/>
              <a:t>3. </a:t>
            </a:r>
          </a:p>
          <a:p>
            <a:endParaRPr lang="el-GR" sz="1800" dirty="0"/>
          </a:p>
        </p:txBody>
      </p:sp>
      <p:sp>
        <p:nvSpPr>
          <p:cNvPr id="8" name="Ορθογώνιο 7"/>
          <p:cNvSpPr/>
          <p:nvPr/>
        </p:nvSpPr>
        <p:spPr>
          <a:xfrm>
            <a:off x="377455" y="777984"/>
            <a:ext cx="8389090" cy="446276"/>
          </a:xfrm>
          <a:prstGeom prst="rect">
            <a:avLst/>
          </a:prstGeom>
        </p:spPr>
        <p:txBody>
          <a:bodyPr wrap="square">
            <a:spAutoFit/>
          </a:bodyPr>
          <a:lstStyle/>
          <a:p>
            <a:r>
              <a:rPr lang="el-GR" sz="2300" b="1" dirty="0"/>
              <a:t>Προτεραιότητα 1: </a:t>
            </a:r>
            <a:r>
              <a:rPr lang="el-GR" sz="2200" b="1" dirty="0"/>
              <a:t>Ενίσχυση της Ανταγωνιστικότητας της Οικονομίας</a:t>
            </a:r>
          </a:p>
        </p:txBody>
      </p:sp>
    </p:spTree>
    <p:extLst>
      <p:ext uri="{BB962C8B-B14F-4D97-AF65-F5344CB8AC3E}">
        <p14:creationId xmlns:p14="http://schemas.microsoft.com/office/powerpoint/2010/main" val="298797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b="1" dirty="0"/>
              <a:t>Ειδικοί Στόχοι Προτεραιότητας 1</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4172955287"/>
              </p:ext>
            </p:extLst>
          </p:nvPr>
        </p:nvGraphicFramePr>
        <p:xfrm>
          <a:off x="55306" y="1313443"/>
          <a:ext cx="9033388" cy="2168979"/>
        </p:xfrm>
        <a:graphic>
          <a:graphicData uri="http://schemas.openxmlformats.org/drawingml/2006/table">
            <a:tbl>
              <a:tblPr firstRow="1" firstCol="1" bandRow="1">
                <a:tableStyleId>{5C22544A-7EE6-4342-B048-85BDC9FD1C3A}</a:tableStyleId>
              </a:tblPr>
              <a:tblGrid>
                <a:gridCol w="1181939">
                  <a:extLst>
                    <a:ext uri="{9D8B030D-6E8A-4147-A177-3AD203B41FA5}">
                      <a16:colId xmlns:a16="http://schemas.microsoft.com/office/drawing/2014/main" val="1030045759"/>
                    </a:ext>
                  </a:extLst>
                </a:gridCol>
                <a:gridCol w="6437344">
                  <a:extLst>
                    <a:ext uri="{9D8B030D-6E8A-4147-A177-3AD203B41FA5}">
                      <a16:colId xmlns:a16="http://schemas.microsoft.com/office/drawing/2014/main" val="4013340764"/>
                    </a:ext>
                  </a:extLst>
                </a:gridCol>
                <a:gridCol w="1414105">
                  <a:extLst>
                    <a:ext uri="{9D8B030D-6E8A-4147-A177-3AD203B41FA5}">
                      <a16:colId xmlns:a16="http://schemas.microsoft.com/office/drawing/2014/main" val="1128475923"/>
                    </a:ext>
                  </a:extLst>
                </a:gridCol>
              </a:tblGrid>
              <a:tr h="510925">
                <a:tc>
                  <a:txBody>
                    <a:bodyPr/>
                    <a:lstStyle/>
                    <a:p>
                      <a:pPr algn="ctr">
                        <a:lnSpc>
                          <a:spcPct val="107000"/>
                        </a:lnSpc>
                        <a:spcAft>
                          <a:spcPts val="0"/>
                        </a:spcAft>
                      </a:pPr>
                      <a:r>
                        <a:rPr lang="el-GR" sz="9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9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70.336.125</a:t>
                      </a:r>
                    </a:p>
                  </a:txBody>
                  <a:tcPr marL="68580" marR="68580" marT="0" marB="0" anchor="ctr"/>
                </a:tc>
                <a:extLst>
                  <a:ext uri="{0D108BD9-81ED-4DB2-BD59-A6C34878D82A}">
                    <a16:rowId xmlns:a16="http://schemas.microsoft.com/office/drawing/2014/main" val="924662464"/>
                  </a:ext>
                </a:extLst>
              </a:tr>
              <a:tr h="417080">
                <a:tc>
                  <a:txBody>
                    <a:bodyPr/>
                    <a:lstStyle/>
                    <a:p>
                      <a:pPr algn="ctr">
                        <a:lnSpc>
                          <a:spcPct val="107000"/>
                        </a:lnSpc>
                        <a:spcAft>
                          <a:spcPts val="0"/>
                        </a:spcAft>
                      </a:pPr>
                      <a:r>
                        <a:rPr lang="el-GR" sz="900" dirty="0">
                          <a:effectLst/>
                        </a:rPr>
                        <a:t>1.</a:t>
                      </a:r>
                      <a:r>
                        <a:rPr lang="en-US" sz="900" dirty="0" err="1">
                          <a:effectLst/>
                        </a:rPr>
                        <a:t>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&amp; ενίσχυση των ικανοτήτων έρευνας &amp; καινοτομίας &amp; αξιοποίηση των προηγμένων τεχνολογιών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25.500.000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337960"/>
                  </a:ext>
                </a:extLst>
              </a:tr>
              <a:tr h="495458">
                <a:tc>
                  <a:txBody>
                    <a:bodyPr/>
                    <a:lstStyle/>
                    <a:p>
                      <a:pPr algn="ctr">
                        <a:lnSpc>
                          <a:spcPct val="107000"/>
                        </a:lnSpc>
                        <a:spcAft>
                          <a:spcPts val="0"/>
                        </a:spcAft>
                      </a:pPr>
                      <a:r>
                        <a:rPr lang="el-GR" sz="900" dirty="0">
                          <a:effectLst/>
                        </a:rPr>
                        <a:t>1.</a:t>
                      </a:r>
                      <a:r>
                        <a:rPr lang="en-US" sz="900" dirty="0">
                          <a:effectLst/>
                        </a:rPr>
                        <a:t>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Αξιοποίηση των οφελών της </a:t>
                      </a:r>
                      <a:r>
                        <a:rPr lang="el-GR" sz="1400" dirty="0" err="1">
                          <a:effectLst/>
                        </a:rPr>
                        <a:t>ψηφιοποίησης</a:t>
                      </a:r>
                      <a:r>
                        <a:rPr lang="el-GR" sz="1400" dirty="0">
                          <a:effectLst/>
                        </a:rPr>
                        <a:t> για τους πολίτες, τις εταιρείες, τους ερευνητικούς οργανισμούς &amp; τις δημόσιες αρχές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2678638"/>
                  </a:ext>
                </a:extLst>
              </a:tr>
              <a:tr h="706031">
                <a:tc>
                  <a:txBody>
                    <a:bodyPr/>
                    <a:lstStyle/>
                    <a:p>
                      <a:pPr algn="ctr">
                        <a:lnSpc>
                          <a:spcPct val="107000"/>
                        </a:lnSpc>
                        <a:spcAft>
                          <a:spcPts val="0"/>
                        </a:spcAft>
                      </a:pPr>
                      <a:r>
                        <a:rPr lang="el-GR" sz="900" dirty="0">
                          <a:effectLst/>
                        </a:rPr>
                        <a:t>1.</a:t>
                      </a:r>
                      <a:r>
                        <a:rPr lang="en-US" sz="900" dirty="0">
                          <a:effectLst/>
                        </a:rPr>
                        <a:t>iii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βιώσιμης ανάπτυξης &amp; της ανταγωνιστικότητας των ΜΜΕ &amp; δημιουργία θέσεων εργασίας στις ΜΜΕ, μεταξύ άλλων μέσω παραγωγικών επενδύσεων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37.336.125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272550"/>
                  </a:ext>
                </a:extLst>
              </a:tr>
            </a:tbl>
          </a:graphicData>
        </a:graphic>
      </p:graphicFrame>
      <p:graphicFrame>
        <p:nvGraphicFramePr>
          <p:cNvPr id="10" name="Γράφημα 9"/>
          <p:cNvGraphicFramePr/>
          <p:nvPr>
            <p:extLst>
              <p:ext uri="{D42A27DB-BD31-4B8C-83A1-F6EECF244321}">
                <p14:modId xmlns:p14="http://schemas.microsoft.com/office/powerpoint/2010/main" val="3907433922"/>
              </p:ext>
            </p:extLst>
          </p:nvPr>
        </p:nvGraphicFramePr>
        <p:xfrm>
          <a:off x="1879539" y="3482422"/>
          <a:ext cx="5274310" cy="29146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11965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1335</TotalTime>
  <Words>3872</Words>
  <Application>Microsoft Office PowerPoint</Application>
  <PresentationFormat>Προβολή στην οθόνη (4:3)</PresentationFormat>
  <Paragraphs>340</Paragraphs>
  <Slides>32</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32</vt:i4>
      </vt:variant>
    </vt:vector>
  </HeadingPairs>
  <TitlesOfParts>
    <vt:vector size="39" baseType="lpstr">
      <vt:lpstr>Arial</vt:lpstr>
      <vt:lpstr>Calibri</vt:lpstr>
      <vt:lpstr>Calibri Light</vt:lpstr>
      <vt:lpstr>Century Gothic</vt:lpstr>
      <vt:lpstr>Times New Roman</vt:lpstr>
      <vt:lpstr>Wingdings</vt:lpstr>
      <vt:lpstr>Θέμα του Office</vt:lpstr>
      <vt:lpstr>Παρουσίαση του PowerPoint</vt:lpstr>
      <vt:lpstr>Περιφερειακό Πρόγραμμα «ΘΕΣΣΑΛΙΑ» 2021-2027</vt:lpstr>
      <vt:lpstr>Παρουσίαση του PowerPoint</vt:lpstr>
      <vt:lpstr>Περιφερειακό Πρόγραμμα «ΘΕΣΣΑΛΙΑ» 2021-2027 Αρχιτεκτονική Προγράμματος</vt:lpstr>
      <vt:lpstr>Κατανομή πόρων του προγράμματος ανά Στόχο Πολιτικής</vt:lpstr>
      <vt:lpstr>2 ΝΕΑ ΚΡΙΤΗΡΙΑ  </vt:lpstr>
      <vt:lpstr>ΒΗΜΑΤΑ ΕΚΔΟΣΗΣ ΠΡΟΣΚΛΗΣΗΣ </vt:lpstr>
      <vt:lpstr>Στόχευση Προτεραιοτήτων Προγράμματος</vt:lpstr>
      <vt:lpstr>Παρουσίαση του PowerPoint</vt:lpstr>
      <vt:lpstr>Προτεραιότητα 1: Ενίσχυση της Ανταγωνιστικότητας της Οικονομίας (ΕΤΠΑ) </vt:lpstr>
      <vt:lpstr>Στόχευση Προτεραιοτήτων Προγράμματος</vt:lpstr>
      <vt:lpstr>Στόχευση Προτεραιοτήτων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Ανάλυση Προτεραιοτήτων του Προγράμματος</vt:lpstr>
      <vt:lpstr>Παρουσίαση του PowerPoint</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Πρόοδος Προγράμματος «Θεσσαλία 2021-2027» έως 15/02/2024</vt:lpstr>
      <vt:lpstr>ΚΑΝΟΝΑΣ ΑΥΤΟΜΑΤΗΣ ΑΠΟΔΕΣΜΕΥΣΗΣ (ν+3)</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ΝΑΣΤΟΥ ΑΓΛΑΙΑ</dc:creator>
  <cp:lastModifiedBy>ΝΑΣΤΟΥ ΑΓΛΑΙΑ</cp:lastModifiedBy>
  <cp:revision>356</cp:revision>
  <cp:lastPrinted>2024-02-06T15:53:38Z</cp:lastPrinted>
  <dcterms:created xsi:type="dcterms:W3CDTF">2022-11-10T09:54:54Z</dcterms:created>
  <dcterms:modified xsi:type="dcterms:W3CDTF">2024-02-16T06:40:30Z</dcterms:modified>
</cp:coreProperties>
</file>