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63" r:id="rId3"/>
    <p:sldId id="264" r:id="rId4"/>
    <p:sldId id="265" r:id="rId5"/>
    <p:sldId id="259" r:id="rId6"/>
    <p:sldId id="260" r:id="rId7"/>
    <p:sldId id="262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1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95FC1-14C0-4587-A915-EE1AA2CBB65F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CCAF4-B58C-416F-975D-6F095CC2D5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31050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74901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89822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4939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61618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23937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4449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21976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015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0619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14407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06839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4717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871932" y="2331709"/>
            <a:ext cx="4977442" cy="1349956"/>
          </a:xfrm>
          <a:noFill/>
        </p:spPr>
        <p:txBody>
          <a:bodyPr>
            <a:noAutofit/>
          </a:bodyPr>
          <a:lstStyle/>
          <a:p>
            <a:r>
              <a:rPr lang="el-GR" b="1" dirty="0" smtClean="0">
                <a:solidFill>
                  <a:schemeClr val="accent5">
                    <a:lumMod val="75000"/>
                  </a:schemeClr>
                </a:solidFill>
              </a:rPr>
              <a:t>ΠΡΟΓΡΑΜΜΑ </a:t>
            </a:r>
          </a:p>
          <a:p>
            <a:r>
              <a:rPr lang="el-GR" b="1" dirty="0" smtClean="0">
                <a:solidFill>
                  <a:schemeClr val="accent5">
                    <a:lumMod val="75000"/>
                  </a:schemeClr>
                </a:solidFill>
              </a:rPr>
              <a:t>«</a:t>
            </a:r>
            <a:r>
              <a:rPr lang="el-GR" b="1" dirty="0">
                <a:solidFill>
                  <a:schemeClr val="accent5">
                    <a:lumMod val="75000"/>
                  </a:schemeClr>
                </a:solidFill>
              </a:rPr>
              <a:t>ΘΕΣΣΑΛΙΑ» </a:t>
            </a:r>
            <a:r>
              <a:rPr lang="el-GR" b="1" dirty="0" smtClean="0">
                <a:solidFill>
                  <a:schemeClr val="accent5">
                    <a:lumMod val="75000"/>
                  </a:schemeClr>
                </a:solidFill>
              </a:rPr>
              <a:t>2021-2027</a:t>
            </a:r>
          </a:p>
          <a:p>
            <a:endParaRPr lang="el-GR" b="1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l-GR" b="1" dirty="0" smtClean="0">
                <a:solidFill>
                  <a:srgbClr val="FF0000"/>
                </a:solidFill>
              </a:rPr>
              <a:t>ΟΛΟΚΛΗΡΩΜΕΝΕΣ ΧΩΡΙΚΕΣ ΠΑΡΕΜΒΑΣΕΙΣ</a:t>
            </a:r>
          </a:p>
          <a:p>
            <a:endParaRPr lang="el-GR" b="1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8" name="Εικόνα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147" y="91775"/>
            <a:ext cx="802256" cy="8096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9393" y="881498"/>
            <a:ext cx="191430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050" b="1" dirty="0"/>
              <a:t>ΕΛΛΗΝΙΚΗ ΔΗΜΟΚΡΑΤΙΑ</a:t>
            </a:r>
          </a:p>
          <a:p>
            <a:pPr algn="ctr"/>
            <a:r>
              <a:rPr lang="el-GR" sz="1050" b="1" dirty="0"/>
              <a:t>ΠΕΡΙΦΕΡΕΙΑ ΘΕΣΣΑΛΙΑΣ</a:t>
            </a:r>
          </a:p>
          <a:p>
            <a:pPr algn="ctr"/>
            <a:r>
              <a:rPr lang="el-GR" sz="1050" b="1" dirty="0"/>
              <a:t>ΕΙΔΙΚΗ ΥΠΗΡΕΣΙΑ ΔΙΑΧΕΙΡΙΣΗΣ</a:t>
            </a:r>
          </a:p>
          <a:p>
            <a:pPr algn="ctr"/>
            <a:r>
              <a:rPr lang="el-GR" sz="1050" b="1" dirty="0"/>
              <a:t>ΠΡΟΓΡΑΜΜΑΤΟΣ «ΘΕΣΣΑΛΙΑ»</a:t>
            </a:r>
          </a:p>
        </p:txBody>
      </p:sp>
      <p:pic>
        <p:nvPicPr>
          <p:cNvPr id="11" name="Εικόνα 10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3374"/>
            <a:ext cx="9144000" cy="849194"/>
          </a:xfrm>
          <a:prstGeom prst="rect">
            <a:avLst/>
          </a:prstGeom>
        </p:spPr>
      </p:pic>
      <p:sp>
        <p:nvSpPr>
          <p:cNvPr id="12" name="Στρογγυλεμένο ορθογώνιο 11"/>
          <p:cNvSpPr/>
          <p:nvPr/>
        </p:nvSpPr>
        <p:spPr>
          <a:xfrm>
            <a:off x="1552754" y="1808834"/>
            <a:ext cx="5814204" cy="3269411"/>
          </a:xfrm>
          <a:prstGeom prst="roundRect">
            <a:avLst/>
          </a:prstGeom>
          <a:noFill/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567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548013" y="500583"/>
            <a:ext cx="8047974" cy="713236"/>
          </a:xfrm>
          <a:noFill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l-GR" b="1" dirty="0">
                <a:solidFill>
                  <a:srgbClr val="FF0000"/>
                </a:solidFill>
              </a:rPr>
              <a:t>ΠΡΟΤΕΡΑΙΟΤΗΤΑ 5 </a:t>
            </a:r>
          </a:p>
          <a:p>
            <a:pPr marL="0" indent="0" algn="ctr">
              <a:buNone/>
            </a:pPr>
            <a:r>
              <a:rPr lang="el-GR" b="1" dirty="0">
                <a:solidFill>
                  <a:srgbClr val="FF0000"/>
                </a:solidFill>
              </a:rPr>
              <a:t>ΟΛΟΚΛΗΡΩΜΕΝΕΣ ΧΩΡΙΚΕΣ ΠΑΡΕΜΒΑΣΕΙΣ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763675" y="2003887"/>
            <a:ext cx="7465925" cy="3646415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53498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l-GR" sz="2400" b="1" i="0" u="sng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Δράσεις ΕΤΠΑ </a:t>
            </a:r>
            <a:r>
              <a:rPr kumimoji="0" lang="el-GR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ΣΒΑΑ</a:t>
            </a:r>
            <a:r>
              <a:rPr kumimoji="0" lang="el-GR" sz="2400" b="1" i="0" u="sng" strike="noStrike" kern="1200" cap="none" spc="0" normalizeH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 ΔΗΜΟΥ ΒΟΛΟΥ</a:t>
            </a:r>
            <a:r>
              <a:rPr kumimoji="0" lang="el-GR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endParaRPr kumimoji="0" lang="el-GR" sz="2400" b="1" i="0" u="sng" strike="noStrike" kern="1200" cap="none" spc="0" normalizeH="0" baseline="0" noProof="0" dirty="0" smtClean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</a:endParaRPr>
          </a:p>
          <a:p>
            <a:pPr marL="534988" lvl="0" indent="0">
              <a:buNone/>
            </a:pPr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Σε </a:t>
            </a:r>
            <a:r>
              <a:rPr lang="el-GR" sz="2400" dirty="0">
                <a:solidFill>
                  <a:srgbClr val="4472C4">
                    <a:lumMod val="75000"/>
                  </a:srgbClr>
                </a:solidFill>
              </a:rPr>
              <a:t>συνέχεια της με </a:t>
            </a:r>
            <a:r>
              <a:rPr lang="el-GR" sz="2400" dirty="0" err="1">
                <a:solidFill>
                  <a:srgbClr val="4472C4">
                    <a:lumMod val="75000"/>
                  </a:srgbClr>
                </a:solidFill>
              </a:rPr>
              <a:t>αρ</a:t>
            </a:r>
            <a:r>
              <a:rPr lang="el-GR" sz="2400" dirty="0">
                <a:solidFill>
                  <a:srgbClr val="4472C4">
                    <a:lumMod val="75000"/>
                  </a:srgbClr>
                </a:solidFill>
              </a:rPr>
              <a:t>. </a:t>
            </a:r>
            <a:r>
              <a:rPr lang="el-GR" sz="2400" dirty="0" err="1" smtClean="0">
                <a:solidFill>
                  <a:srgbClr val="4472C4">
                    <a:lumMod val="75000"/>
                  </a:srgbClr>
                </a:solidFill>
              </a:rPr>
              <a:t>πρ</a:t>
            </a:r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. </a:t>
            </a:r>
            <a:r>
              <a:rPr lang="el-GR" sz="2400" dirty="0">
                <a:solidFill>
                  <a:srgbClr val="4472C4">
                    <a:lumMod val="75000"/>
                  </a:srgbClr>
                </a:solidFill>
              </a:rPr>
              <a:t>4381/10-07-2023 </a:t>
            </a:r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Πρόσκλησης για υποβολή Στρατηγικών ΒΑΑ</a:t>
            </a:r>
            <a:r>
              <a:rPr lang="en-US" sz="2400" dirty="0" smtClean="0">
                <a:solidFill>
                  <a:srgbClr val="4472C4">
                    <a:lumMod val="75000"/>
                  </a:srgbClr>
                </a:solidFill>
              </a:rPr>
              <a:t>:</a:t>
            </a:r>
            <a:endParaRPr kumimoji="0" lang="el-GR" sz="2400" b="0" i="0" u="none" strike="noStrike" kern="1200" cap="none" spc="0" normalizeH="0" baseline="0" noProof="0" dirty="0" smtClean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</a:endParaRPr>
          </a:p>
          <a:p>
            <a:pPr marL="877888" indent="-342900"/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Έγκριση της Στρατηγικής ΒΑΑ του Δήμου Βόλου</a:t>
            </a:r>
            <a:endParaRPr lang="el-GR" sz="2400" b="1" dirty="0">
              <a:solidFill>
                <a:srgbClr val="4472C4">
                  <a:lumMod val="75000"/>
                </a:srgbClr>
              </a:solidFill>
            </a:endParaRPr>
          </a:p>
          <a:p>
            <a:pPr marL="877888" indent="-342900"/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Έγκριση </a:t>
            </a:r>
            <a:r>
              <a:rPr lang="el-GR" sz="2400" dirty="0">
                <a:solidFill>
                  <a:srgbClr val="4472C4">
                    <a:lumMod val="75000"/>
                  </a:srgbClr>
                </a:solidFill>
              </a:rPr>
              <a:t>του Εγγράφου Εξειδίκευσης των Δράσεων </a:t>
            </a:r>
            <a:endParaRPr lang="el-GR" dirty="0" smtClean="0"/>
          </a:p>
          <a:p>
            <a:pPr marL="877888" indent="-342900"/>
            <a:r>
              <a:rPr lang="el-GR" sz="2400" dirty="0">
                <a:solidFill>
                  <a:srgbClr val="4472C4">
                    <a:lumMod val="75000"/>
                  </a:srgbClr>
                </a:solidFill>
              </a:rPr>
              <a:t>Έγκριση </a:t>
            </a:r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της μεθοδολογίας </a:t>
            </a:r>
            <a:r>
              <a:rPr lang="el-GR" sz="2400" dirty="0">
                <a:solidFill>
                  <a:srgbClr val="4472C4">
                    <a:lumMod val="75000"/>
                  </a:srgbClr>
                </a:solidFill>
              </a:rPr>
              <a:t>και </a:t>
            </a:r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των κριτηρίων </a:t>
            </a:r>
            <a:r>
              <a:rPr lang="el-GR" sz="2400" dirty="0">
                <a:solidFill>
                  <a:srgbClr val="4472C4">
                    <a:lumMod val="75000"/>
                  </a:srgbClr>
                </a:solidFill>
              </a:rPr>
              <a:t>επιλογής πράξεων</a:t>
            </a:r>
            <a:endParaRPr lang="el-GR" sz="2400" dirty="0">
              <a:solidFill>
                <a:schemeClr val="accent5">
                  <a:lumMod val="75000"/>
                </a:schemeClr>
              </a:solidFill>
            </a:endParaRPr>
          </a:p>
          <a:p>
            <a:pPr marL="877888" indent="-342900"/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Έκδοση Πρόσκλησης </a:t>
            </a:r>
            <a:endParaRPr lang="el-GR" sz="2400" b="1" dirty="0">
              <a:solidFill>
                <a:srgbClr val="4472C4">
                  <a:lumMod val="75000"/>
                </a:srgb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l-GR" sz="2000" b="0" i="0" u="none" strike="noStrike" kern="1200" cap="none" spc="0" normalizeH="0" baseline="0" noProof="0" dirty="0" smtClean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l-GR" sz="20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0151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548013" y="500583"/>
            <a:ext cx="8047974" cy="713236"/>
          </a:xfrm>
          <a:noFill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l-GR" b="1" dirty="0">
                <a:solidFill>
                  <a:srgbClr val="FF0000"/>
                </a:solidFill>
              </a:rPr>
              <a:t>ΠΡΟΤΕΡΑΙΟΤΗΤΑ 5 </a:t>
            </a:r>
          </a:p>
          <a:p>
            <a:pPr marL="0" indent="0" algn="ctr">
              <a:buNone/>
            </a:pPr>
            <a:r>
              <a:rPr lang="el-GR" b="1" dirty="0">
                <a:solidFill>
                  <a:srgbClr val="FF0000"/>
                </a:solidFill>
              </a:rPr>
              <a:t>ΟΛΟΚΛΗΡΩΜΕΝΕΣ ΧΩΡΙΚΕΣ ΠΑΡΕΜΒΑΣΕΙΣ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763675" y="2003887"/>
            <a:ext cx="7940378" cy="3646415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53498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l-GR" sz="2400" b="1" i="0" u="sng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Δράσεις ΕΤΠΑ </a:t>
            </a:r>
            <a:r>
              <a:rPr kumimoji="0" lang="el-GR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ΣΒΑΑ</a:t>
            </a:r>
            <a:r>
              <a:rPr kumimoji="0" lang="el-GR" sz="2400" b="1" i="0" u="sng" strike="noStrike" kern="1200" cap="none" spc="0" normalizeH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 ΔΗΜΟΥ ΒΟΛΟΥ</a:t>
            </a:r>
            <a:endParaRPr kumimoji="0" lang="el-GR" sz="2400" b="1" i="0" u="sng" strike="noStrike" kern="1200" cap="none" spc="0" normalizeH="0" baseline="0" noProof="0" dirty="0" smtClean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</a:endParaRPr>
          </a:p>
          <a:p>
            <a:pPr marL="534988" lvl="0" indent="0">
              <a:buNone/>
            </a:pPr>
            <a:r>
              <a:rPr lang="el-GR" sz="2400" dirty="0">
                <a:solidFill>
                  <a:srgbClr val="4472C4">
                    <a:lumMod val="75000"/>
                  </a:srgbClr>
                </a:solidFill>
              </a:rPr>
              <a:t>Πρόσκληση «ΔΡΑΣΕΙΣ ΣΤΡΑΤΗΓΙΚΗΣ ΒΑΑ ΔΗΜΟΥ ΒΟΛΟΥ - ΕΤΠΑ» </a:t>
            </a:r>
            <a:endParaRPr kumimoji="0" lang="el-GR" sz="2400" b="0" i="0" u="none" strike="noStrike" kern="1200" cap="none" spc="0" normalizeH="0" baseline="0" noProof="0" dirty="0" smtClean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</a:endParaRPr>
          </a:p>
          <a:p>
            <a:pPr marL="877888" indent="-342900"/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Π/Υ</a:t>
            </a:r>
            <a:r>
              <a:rPr lang="en-US" sz="2400" dirty="0" smtClean="0">
                <a:solidFill>
                  <a:srgbClr val="4472C4">
                    <a:lumMod val="75000"/>
                  </a:srgbClr>
                </a:solidFill>
              </a:rPr>
              <a:t>:</a:t>
            </a:r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 </a:t>
            </a:r>
            <a:r>
              <a:rPr lang="en-US" sz="2400" b="1" dirty="0" smtClean="0">
                <a:solidFill>
                  <a:srgbClr val="4472C4">
                    <a:lumMod val="75000"/>
                  </a:srgbClr>
                </a:solidFill>
              </a:rPr>
              <a:t>31.008.000,00</a:t>
            </a:r>
            <a:r>
              <a:rPr lang="el-GR" sz="2400" b="1" dirty="0" smtClean="0">
                <a:solidFill>
                  <a:srgbClr val="4472C4">
                    <a:lumMod val="75000"/>
                  </a:srgbClr>
                </a:solidFill>
              </a:rPr>
              <a:t> </a:t>
            </a:r>
            <a:r>
              <a:rPr lang="en-US" sz="2400" b="1" dirty="0" smtClean="0">
                <a:solidFill>
                  <a:srgbClr val="4472C4">
                    <a:lumMod val="75000"/>
                  </a:srgbClr>
                </a:solidFill>
              </a:rPr>
              <a:t>€</a:t>
            </a:r>
            <a:endParaRPr lang="el-GR" sz="2400" b="1" dirty="0" smtClean="0">
              <a:solidFill>
                <a:srgbClr val="4472C4">
                  <a:lumMod val="75000"/>
                </a:srgbClr>
              </a:solidFill>
            </a:endParaRPr>
          </a:p>
          <a:p>
            <a:pPr marL="877888" indent="-342900"/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Έναρξη: </a:t>
            </a:r>
            <a:r>
              <a:rPr lang="el-GR" sz="2400" b="1" dirty="0" smtClean="0">
                <a:solidFill>
                  <a:srgbClr val="4472C4">
                    <a:lumMod val="75000"/>
                  </a:srgbClr>
                </a:solidFill>
              </a:rPr>
              <a:t>19/02/2024</a:t>
            </a:r>
          </a:p>
          <a:p>
            <a:pPr marL="877888" indent="-342900"/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Λήξη</a:t>
            </a:r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: </a:t>
            </a:r>
            <a:r>
              <a:rPr lang="el-GR" sz="2400" dirty="0">
                <a:solidFill>
                  <a:schemeClr val="accent5">
                    <a:lumMod val="75000"/>
                  </a:schemeClr>
                </a:solidFill>
              </a:rPr>
              <a:t>31/12/2024</a:t>
            </a:r>
            <a:endParaRPr lang="el-GR" sz="2400" dirty="0">
              <a:solidFill>
                <a:schemeClr val="accent5">
                  <a:lumMod val="75000"/>
                </a:schemeClr>
              </a:solidFill>
            </a:endParaRPr>
          </a:p>
          <a:p>
            <a:pPr marL="877888" indent="-342900"/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Δικαιούχοι: </a:t>
            </a:r>
            <a:r>
              <a:rPr lang="el-GR" sz="2400" b="1" dirty="0" smtClean="0">
                <a:solidFill>
                  <a:srgbClr val="4472C4">
                    <a:lumMod val="75000"/>
                  </a:srgbClr>
                </a:solidFill>
              </a:rPr>
              <a:t>Δήμος Βόλου </a:t>
            </a:r>
          </a:p>
          <a:p>
            <a:pPr marL="534988" indent="1793875">
              <a:buNone/>
            </a:pPr>
            <a:r>
              <a:rPr lang="el-GR" sz="2400" b="1" dirty="0" smtClean="0">
                <a:solidFill>
                  <a:srgbClr val="4472C4">
                    <a:lumMod val="75000"/>
                  </a:srgbClr>
                </a:solidFill>
              </a:rPr>
              <a:t>ΔΕΥΑΜΒ </a:t>
            </a:r>
          </a:p>
          <a:p>
            <a:pPr marL="534988" indent="1793875">
              <a:buNone/>
            </a:pPr>
            <a:r>
              <a:rPr lang="el-GR" sz="2400" b="1" dirty="0" smtClean="0">
                <a:solidFill>
                  <a:srgbClr val="4472C4">
                    <a:lumMod val="75000"/>
                  </a:srgbClr>
                </a:solidFill>
              </a:rPr>
              <a:t>Πανεπιστήμιο Θεσσαλίας</a:t>
            </a:r>
            <a:endParaRPr kumimoji="0" lang="el-GR" sz="2000" b="0" i="0" u="none" strike="noStrike" kern="1200" cap="none" spc="0" normalizeH="0" baseline="0" noProof="0" dirty="0" smtClean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l-GR" sz="20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0595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548013" y="500583"/>
            <a:ext cx="8047974" cy="713236"/>
          </a:xfrm>
          <a:noFill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l-GR" b="1" dirty="0">
                <a:solidFill>
                  <a:srgbClr val="FF0000"/>
                </a:solidFill>
              </a:rPr>
              <a:t>ΠΡΟΤΕΡΑΙΟΤΗΤΑ 5 </a:t>
            </a:r>
          </a:p>
          <a:p>
            <a:pPr marL="0" indent="0" algn="ctr">
              <a:buNone/>
            </a:pPr>
            <a:r>
              <a:rPr lang="el-GR" b="1" dirty="0">
                <a:solidFill>
                  <a:srgbClr val="FF0000"/>
                </a:solidFill>
              </a:rPr>
              <a:t>ΟΛΟΚΛΗΡΩΜΕΝΕΣ ΧΩΡΙΚΕΣ ΠΑΡΕΜΒΑΣΕΙΣ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763675" y="2003887"/>
            <a:ext cx="7832312" cy="4000599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53498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l-GR" sz="2400" b="1" i="0" u="sng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Δράσεις ΕΤΠΑ </a:t>
            </a:r>
            <a:r>
              <a:rPr kumimoji="0" lang="el-GR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ΣΒΑΑ</a:t>
            </a:r>
            <a:r>
              <a:rPr kumimoji="0" lang="el-GR" sz="2400" b="1" i="0" u="sng" strike="noStrike" kern="1200" cap="none" spc="0" normalizeH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 ΔΗΜΟΥ ΒΟΛΟΥ</a:t>
            </a:r>
            <a:r>
              <a:rPr kumimoji="0" lang="el-GR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 </a:t>
            </a:r>
          </a:p>
          <a:p>
            <a:pPr marL="896938" indent="-361950">
              <a:defRPr/>
            </a:pPr>
            <a:r>
              <a:rPr lang="el-GR" sz="2600" dirty="0">
                <a:solidFill>
                  <a:srgbClr val="4472C4">
                    <a:lumMod val="75000"/>
                  </a:srgbClr>
                </a:solidFill>
              </a:rPr>
              <a:t>Δημιουργία νέων πράσινων </a:t>
            </a:r>
            <a:r>
              <a:rPr lang="el-GR" sz="2600" dirty="0" smtClean="0">
                <a:solidFill>
                  <a:srgbClr val="4472C4">
                    <a:lumMod val="75000"/>
                  </a:srgbClr>
                </a:solidFill>
              </a:rPr>
              <a:t>υποδομών</a:t>
            </a:r>
          </a:p>
          <a:p>
            <a:pPr marL="896938" indent="-361950">
              <a:defRPr/>
            </a:pPr>
            <a:r>
              <a:rPr lang="el-GR" sz="2600" dirty="0">
                <a:solidFill>
                  <a:srgbClr val="4472C4">
                    <a:lumMod val="75000"/>
                  </a:srgbClr>
                </a:solidFill>
              </a:rPr>
              <a:t>Διαμόρφωση περιβάλλοντα χώρου Αθλητικού Κέντρου </a:t>
            </a:r>
            <a:r>
              <a:rPr lang="el-GR" sz="2600" dirty="0" smtClean="0">
                <a:solidFill>
                  <a:srgbClr val="4472C4">
                    <a:lumMod val="75000"/>
                  </a:srgbClr>
                </a:solidFill>
              </a:rPr>
              <a:t>Νεάπολης</a:t>
            </a:r>
          </a:p>
          <a:p>
            <a:pPr marL="896938" indent="-361950">
              <a:defRPr/>
            </a:pPr>
            <a:r>
              <a:rPr lang="el-GR" sz="2600" dirty="0">
                <a:solidFill>
                  <a:srgbClr val="4472C4">
                    <a:lumMod val="75000"/>
                  </a:srgbClr>
                </a:solidFill>
              </a:rPr>
              <a:t>Ενεργειακή αναβάθμιση </a:t>
            </a:r>
            <a:r>
              <a:rPr lang="el-GR" sz="2600" dirty="0" smtClean="0">
                <a:solidFill>
                  <a:srgbClr val="4472C4">
                    <a:lumMod val="75000"/>
                  </a:srgbClr>
                </a:solidFill>
              </a:rPr>
              <a:t>υποδομών</a:t>
            </a:r>
          </a:p>
          <a:p>
            <a:pPr marL="896938" indent="-361950">
              <a:defRPr/>
            </a:pPr>
            <a:r>
              <a:rPr lang="el-GR" sz="2600" dirty="0">
                <a:solidFill>
                  <a:srgbClr val="4472C4">
                    <a:lumMod val="75000"/>
                  </a:srgbClr>
                </a:solidFill>
              </a:rPr>
              <a:t>Πρόληψη κινδύνων που συνδέονται με το </a:t>
            </a:r>
            <a:r>
              <a:rPr lang="el-GR" sz="2600" dirty="0" smtClean="0">
                <a:solidFill>
                  <a:srgbClr val="4472C4">
                    <a:lumMod val="75000"/>
                  </a:srgbClr>
                </a:solidFill>
              </a:rPr>
              <a:t>κλίμα</a:t>
            </a:r>
          </a:p>
          <a:p>
            <a:pPr marL="896938" indent="-361950">
              <a:defRPr/>
            </a:pPr>
            <a:r>
              <a:rPr lang="el-GR" sz="2600" dirty="0">
                <a:solidFill>
                  <a:srgbClr val="4472C4">
                    <a:lumMod val="75000"/>
                  </a:srgbClr>
                </a:solidFill>
              </a:rPr>
              <a:t>Βελτίωση της </a:t>
            </a:r>
            <a:r>
              <a:rPr lang="el-GR" sz="2600" dirty="0" smtClean="0">
                <a:solidFill>
                  <a:srgbClr val="4472C4">
                    <a:lumMod val="75000"/>
                  </a:srgbClr>
                </a:solidFill>
              </a:rPr>
              <a:t>κυκλοφορίας</a:t>
            </a:r>
          </a:p>
          <a:p>
            <a:pPr marL="896938" indent="-361950">
              <a:defRPr/>
            </a:pPr>
            <a:r>
              <a:rPr lang="el-GR" sz="2600" dirty="0">
                <a:solidFill>
                  <a:srgbClr val="4472C4">
                    <a:lumMod val="75000"/>
                  </a:srgbClr>
                </a:solidFill>
              </a:rPr>
              <a:t>Δημιουργία νέων τεχνικών </a:t>
            </a:r>
            <a:r>
              <a:rPr lang="el-GR" sz="2600" dirty="0" smtClean="0">
                <a:solidFill>
                  <a:srgbClr val="4472C4">
                    <a:lumMod val="75000"/>
                  </a:srgbClr>
                </a:solidFill>
              </a:rPr>
              <a:t>υποδομών</a:t>
            </a:r>
          </a:p>
          <a:p>
            <a:pPr marL="896938" indent="-361950">
              <a:defRPr/>
            </a:pPr>
            <a:r>
              <a:rPr lang="el-GR" sz="2600" dirty="0">
                <a:solidFill>
                  <a:srgbClr val="4472C4">
                    <a:lumMod val="75000"/>
                  </a:srgbClr>
                </a:solidFill>
              </a:rPr>
              <a:t>Δημιουργία νέων ενεργειακά αποδοτικών πολιτιστικών υποδομών</a:t>
            </a:r>
            <a:endParaRPr kumimoji="0" lang="el-GR" sz="2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963635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548013" y="500583"/>
            <a:ext cx="8047974" cy="713236"/>
          </a:xfrm>
          <a:noFill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l-GR" b="1" dirty="0">
                <a:solidFill>
                  <a:srgbClr val="FF0000"/>
                </a:solidFill>
              </a:rPr>
              <a:t>ΠΡΟΤΕΡΑΙΟΤΗΤΑ 5 </a:t>
            </a:r>
          </a:p>
          <a:p>
            <a:pPr marL="0" indent="0" algn="ctr">
              <a:buNone/>
            </a:pPr>
            <a:r>
              <a:rPr lang="el-GR" b="1" dirty="0">
                <a:solidFill>
                  <a:srgbClr val="FF0000"/>
                </a:solidFill>
              </a:rPr>
              <a:t>ΟΛΟΚΛΗΡΩΜΕΝΕΣ ΧΩΡΙΚΕΣ ΠΑΡΕΜΒΑΣΕΙΣ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548013" y="2003887"/>
            <a:ext cx="7845489" cy="321053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58863" lvl="0" indent="-342900">
              <a:buNone/>
            </a:pPr>
            <a:r>
              <a:rPr lang="el-GR" sz="2400" b="1" u="sng" dirty="0">
                <a:solidFill>
                  <a:srgbClr val="4472C4">
                    <a:lumMod val="75000"/>
                  </a:srgbClr>
                </a:solidFill>
              </a:rPr>
              <a:t>Λοιπές Δράσεις ΕΤΠΑ  </a:t>
            </a:r>
            <a:r>
              <a:rPr lang="el-GR" sz="2400" b="1" u="sng" dirty="0" err="1">
                <a:solidFill>
                  <a:srgbClr val="4472C4">
                    <a:lumMod val="75000"/>
                  </a:srgbClr>
                </a:solidFill>
              </a:rPr>
              <a:t>επικαιροποιημένων</a:t>
            </a:r>
            <a:r>
              <a:rPr lang="el-GR" sz="2400" b="1" u="sng" dirty="0">
                <a:solidFill>
                  <a:srgbClr val="4472C4">
                    <a:lumMod val="75000"/>
                  </a:srgbClr>
                </a:solidFill>
              </a:rPr>
              <a:t> </a:t>
            </a:r>
            <a:r>
              <a:rPr lang="el-GR" sz="2400" b="1" u="sng" dirty="0" smtClean="0">
                <a:solidFill>
                  <a:srgbClr val="4472C4">
                    <a:lumMod val="75000"/>
                  </a:srgbClr>
                </a:solidFill>
              </a:rPr>
              <a:t>ΟΧΕ</a:t>
            </a:r>
          </a:p>
          <a:p>
            <a:pPr marL="715963" lvl="0" indent="0">
              <a:buNone/>
            </a:pPr>
            <a:r>
              <a:rPr lang="el-GR" sz="2400" dirty="0">
                <a:solidFill>
                  <a:srgbClr val="4472C4">
                    <a:lumMod val="75000"/>
                  </a:srgbClr>
                </a:solidFill>
              </a:rPr>
              <a:t>Αφορά στα έργα / δράσεις που θα προκύψουν κατόπιν κατάλληλης </a:t>
            </a:r>
            <a:r>
              <a:rPr lang="el-GR" sz="2400" dirty="0" err="1">
                <a:solidFill>
                  <a:srgbClr val="4472C4">
                    <a:lumMod val="75000"/>
                  </a:srgbClr>
                </a:solidFill>
              </a:rPr>
              <a:t>επικαιροποίησης</a:t>
            </a:r>
            <a:r>
              <a:rPr lang="el-GR" sz="2400" dirty="0">
                <a:solidFill>
                  <a:srgbClr val="4472C4">
                    <a:lumMod val="75000"/>
                  </a:srgbClr>
                </a:solidFill>
              </a:rPr>
              <a:t> των </a:t>
            </a:r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εγκεκριμένων Στρατηγικών ΟΧΕ </a:t>
            </a:r>
            <a:r>
              <a:rPr lang="el-GR" sz="2400" dirty="0">
                <a:solidFill>
                  <a:srgbClr val="4472C4">
                    <a:lumMod val="75000"/>
                  </a:srgbClr>
                </a:solidFill>
              </a:rPr>
              <a:t>της Προγραμματικής Περιόδου 2014-2020 </a:t>
            </a:r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στην </a:t>
            </a:r>
            <a:r>
              <a:rPr lang="el-GR" sz="2400" b="1" dirty="0" smtClean="0">
                <a:solidFill>
                  <a:srgbClr val="4472C4">
                    <a:lumMod val="75000"/>
                  </a:srgbClr>
                </a:solidFill>
              </a:rPr>
              <a:t>Περιοχή </a:t>
            </a:r>
            <a:r>
              <a:rPr lang="el-GR" sz="2400" b="1" dirty="0">
                <a:solidFill>
                  <a:srgbClr val="4472C4">
                    <a:lumMod val="75000"/>
                  </a:srgbClr>
                </a:solidFill>
              </a:rPr>
              <a:t>των Βορείων </a:t>
            </a:r>
            <a:r>
              <a:rPr lang="el-GR" sz="2400" b="1" dirty="0" err="1">
                <a:solidFill>
                  <a:srgbClr val="4472C4">
                    <a:lumMod val="75000"/>
                  </a:srgbClr>
                </a:solidFill>
              </a:rPr>
              <a:t>Σποράδων</a:t>
            </a:r>
            <a:r>
              <a:rPr lang="el-GR" sz="2400" b="1" dirty="0">
                <a:solidFill>
                  <a:srgbClr val="4472C4">
                    <a:lumMod val="75000"/>
                  </a:srgbClr>
                </a:solidFill>
              </a:rPr>
              <a:t> </a:t>
            </a:r>
            <a:r>
              <a:rPr lang="el-GR" sz="2400" dirty="0">
                <a:solidFill>
                  <a:srgbClr val="4472C4">
                    <a:lumMod val="75000"/>
                  </a:srgbClr>
                </a:solidFill>
              </a:rPr>
              <a:t>και στη </a:t>
            </a:r>
            <a:r>
              <a:rPr lang="el-GR" sz="2400" b="1" dirty="0">
                <a:solidFill>
                  <a:srgbClr val="4472C4">
                    <a:lumMod val="75000"/>
                  </a:srgbClr>
                </a:solidFill>
              </a:rPr>
              <a:t>Διαδρομή Πολιτισμού – Τουρισμού στη Θεσσαλία</a:t>
            </a:r>
            <a:r>
              <a:rPr lang="el-GR" sz="2400" dirty="0">
                <a:solidFill>
                  <a:srgbClr val="4472C4">
                    <a:lumMod val="75000"/>
                  </a:srgbClr>
                </a:solidFill>
              </a:rPr>
              <a:t>.</a:t>
            </a:r>
            <a:endParaRPr kumimoji="0" lang="el-GR" sz="2400" b="0" i="0" u="none" strike="noStrike" kern="1200" cap="none" spc="0" normalizeH="0" baseline="0" noProof="0" dirty="0" smtClean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</a:endParaRPr>
          </a:p>
          <a:p>
            <a:pPr marL="1058863" indent="-342900">
              <a:defRPr/>
            </a:pPr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Έναρξη </a:t>
            </a:r>
            <a:r>
              <a:rPr kumimoji="0" lang="el-G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: 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Γ΄ </a:t>
            </a:r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τετράμηνο 2024</a:t>
            </a:r>
          </a:p>
          <a:p>
            <a:pPr marL="1058863" indent="-342900">
              <a:defRPr/>
            </a:pPr>
            <a:r>
              <a:rPr kumimoji="0" lang="el-G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Λήξη: Α΄ </a:t>
            </a: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Τετράμηνο </a:t>
            </a:r>
            <a:r>
              <a:rPr kumimoji="0" lang="el-G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2025</a:t>
            </a:r>
            <a:endParaRPr kumimoji="0" lang="el-GR" sz="24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l-GR" sz="2000" b="0" i="0" u="none" strike="noStrike" kern="1200" cap="none" spc="0" normalizeH="0" baseline="0" noProof="0" dirty="0" smtClean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l-GR" sz="20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2223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548013" y="500583"/>
            <a:ext cx="8047974" cy="713236"/>
          </a:xfrm>
          <a:noFill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l-GR" b="1" dirty="0">
                <a:solidFill>
                  <a:srgbClr val="FF0000"/>
                </a:solidFill>
              </a:rPr>
              <a:t>ΠΡΟΤΕΡΑΙΟΤΗΤΑ 5 </a:t>
            </a:r>
          </a:p>
          <a:p>
            <a:pPr marL="0" indent="0" algn="ctr">
              <a:buNone/>
            </a:pPr>
            <a:r>
              <a:rPr lang="el-GR" b="1" dirty="0">
                <a:solidFill>
                  <a:srgbClr val="FF0000"/>
                </a:solidFill>
              </a:rPr>
              <a:t>ΟΛΟΚΛΗΡΩΜΕΝΕΣ ΧΩΡΙΚΕΣ ΠΑΡΕΜΒΑΣΕΙΣ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548013" y="1714401"/>
            <a:ext cx="7974885" cy="4280707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5963" lvl="0" indent="0">
              <a:buNone/>
            </a:pPr>
            <a:r>
              <a:rPr lang="el-GR" sz="2400" b="1" u="sng" dirty="0">
                <a:solidFill>
                  <a:srgbClr val="4472C4">
                    <a:lumMod val="75000"/>
                  </a:srgbClr>
                </a:solidFill>
              </a:rPr>
              <a:t>Δράσεις ΕΤΠΑ νέων </a:t>
            </a:r>
            <a:r>
              <a:rPr lang="el-GR" sz="2400" b="1" u="sng" dirty="0" smtClean="0">
                <a:solidFill>
                  <a:srgbClr val="4472C4">
                    <a:lumMod val="75000"/>
                  </a:srgbClr>
                </a:solidFill>
              </a:rPr>
              <a:t>ΟΧΕ</a:t>
            </a:r>
          </a:p>
          <a:p>
            <a:pPr marL="715963" lvl="0" indent="0">
              <a:buNone/>
            </a:pPr>
            <a:r>
              <a:rPr lang="el-GR" sz="2400" dirty="0">
                <a:solidFill>
                  <a:srgbClr val="4472C4">
                    <a:lumMod val="75000"/>
                  </a:srgbClr>
                </a:solidFill>
              </a:rPr>
              <a:t>Αφορά στα </a:t>
            </a:r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έργα/δράσεις </a:t>
            </a:r>
            <a:r>
              <a:rPr lang="el-GR" sz="2400" dirty="0">
                <a:solidFill>
                  <a:srgbClr val="4472C4">
                    <a:lumMod val="75000"/>
                  </a:srgbClr>
                </a:solidFill>
              </a:rPr>
              <a:t>που θα προκύψουν από την εκπόνηση ΟΧΕ σε περιοχές που </a:t>
            </a:r>
            <a:r>
              <a:rPr lang="el-GR" sz="2400" b="1" dirty="0">
                <a:solidFill>
                  <a:srgbClr val="4472C4">
                    <a:lumMod val="75000"/>
                  </a:srgbClr>
                </a:solidFill>
              </a:rPr>
              <a:t>καταγράφουν αναπτυξιακή υστέρηση, μείωση πληθυσμού και ύπαρξη σημαντικών εμποδίων ανάπτυξης</a:t>
            </a:r>
            <a:r>
              <a:rPr lang="el-GR" sz="2400" dirty="0">
                <a:solidFill>
                  <a:srgbClr val="4472C4">
                    <a:lumMod val="75000"/>
                  </a:srgbClr>
                </a:solidFill>
              </a:rPr>
              <a:t>. </a:t>
            </a:r>
            <a:endParaRPr lang="el-GR" sz="2400" dirty="0" smtClean="0">
              <a:solidFill>
                <a:srgbClr val="4472C4">
                  <a:lumMod val="75000"/>
                </a:srgbClr>
              </a:solidFill>
            </a:endParaRPr>
          </a:p>
          <a:p>
            <a:pPr marL="715963" lvl="0" indent="0">
              <a:buNone/>
            </a:pPr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Προτεραιότητα </a:t>
            </a:r>
            <a:r>
              <a:rPr lang="el-GR" sz="2400" dirty="0">
                <a:solidFill>
                  <a:srgbClr val="4472C4">
                    <a:lumMod val="75000"/>
                  </a:srgbClr>
                </a:solidFill>
              </a:rPr>
              <a:t>θα δοθεί στις ορεινές και μειονεκτικές περιοχές και στις λειτουργικές περιοχές αστικού και αγροτικού χώρου, καθώς και σε περιοχές που διαθέτουν αξιόλογους </a:t>
            </a:r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φυσικούς/πολιτιστικούς </a:t>
            </a:r>
            <a:r>
              <a:rPr lang="el-GR" sz="2400" dirty="0">
                <a:solidFill>
                  <a:srgbClr val="4472C4">
                    <a:lumMod val="75000"/>
                  </a:srgbClr>
                </a:solidFill>
              </a:rPr>
              <a:t>πόρους με δυνατότητες αξιοποίησης, στοχεύοντας στην ανάπτυξη θέσεων εργασίας. </a:t>
            </a:r>
            <a:endParaRPr lang="el-GR" sz="2400" dirty="0" smtClean="0">
              <a:solidFill>
                <a:srgbClr val="4472C4">
                  <a:lumMod val="75000"/>
                </a:srgbClr>
              </a:solidFill>
            </a:endParaRPr>
          </a:p>
          <a:p>
            <a:pPr marL="715963" lvl="0" indent="0">
              <a:buNone/>
            </a:pPr>
            <a:r>
              <a:rPr lang="el-GR" sz="2400" b="1" dirty="0" smtClean="0">
                <a:solidFill>
                  <a:srgbClr val="4472C4">
                    <a:lumMod val="75000"/>
                  </a:srgbClr>
                </a:solidFill>
              </a:rPr>
              <a:t>Στάδιο: </a:t>
            </a:r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κατάρτιση  Κριτηρίων Επιλογής Περιοχών </a:t>
            </a:r>
          </a:p>
        </p:txBody>
      </p:sp>
    </p:spTree>
    <p:extLst>
      <p:ext uri="{BB962C8B-B14F-4D97-AF65-F5344CB8AC3E}">
        <p14:creationId xmlns:p14="http://schemas.microsoft.com/office/powerpoint/2010/main" val="672369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548013" y="500583"/>
            <a:ext cx="8047974" cy="713236"/>
          </a:xfrm>
          <a:noFill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l-GR" b="1" dirty="0">
                <a:solidFill>
                  <a:srgbClr val="FF0000"/>
                </a:solidFill>
              </a:rPr>
              <a:t>ΠΡΟΤΕΡΑΙΟΤΗΤΑ 5 </a:t>
            </a:r>
          </a:p>
          <a:p>
            <a:pPr marL="0" indent="0" algn="ctr">
              <a:buNone/>
            </a:pPr>
            <a:r>
              <a:rPr lang="el-GR" b="1" dirty="0">
                <a:solidFill>
                  <a:srgbClr val="FF0000"/>
                </a:solidFill>
              </a:rPr>
              <a:t>ΟΛΟΚΛΗΡΩΜΕΝΕΣ ΧΩΡΙΚΕΣ ΠΑΡΕΜΒΑΣΕΙΣ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548013" y="1524870"/>
            <a:ext cx="7767851" cy="390977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5963" lvl="0" indent="0">
              <a:buNone/>
            </a:pPr>
            <a:r>
              <a:rPr lang="el-GR" sz="2400" b="1" u="sng" dirty="0">
                <a:solidFill>
                  <a:srgbClr val="4472C4">
                    <a:lumMod val="75000"/>
                  </a:srgbClr>
                </a:solidFill>
              </a:rPr>
              <a:t>Δράσεις ΕΤΠΑ νέων </a:t>
            </a:r>
            <a:r>
              <a:rPr lang="el-GR" sz="2400" b="1" u="sng" dirty="0" smtClean="0">
                <a:solidFill>
                  <a:srgbClr val="4472C4">
                    <a:lumMod val="75000"/>
                  </a:srgbClr>
                </a:solidFill>
              </a:rPr>
              <a:t>ΟΧΕ</a:t>
            </a:r>
          </a:p>
          <a:p>
            <a:pPr marL="715963" lvl="0" indent="0">
              <a:buNone/>
            </a:pPr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Απαιτείται</a:t>
            </a:r>
            <a:r>
              <a:rPr lang="en-US" sz="2400" dirty="0" smtClean="0">
                <a:solidFill>
                  <a:srgbClr val="4472C4">
                    <a:lumMod val="75000"/>
                  </a:srgbClr>
                </a:solidFill>
              </a:rPr>
              <a:t>:</a:t>
            </a:r>
            <a:endParaRPr lang="el-GR" sz="2400" dirty="0" smtClean="0">
              <a:solidFill>
                <a:srgbClr val="4472C4">
                  <a:lumMod val="75000"/>
                </a:srgbClr>
              </a:solidFill>
            </a:endParaRPr>
          </a:p>
          <a:p>
            <a:pPr marL="1058863" indent="-342900"/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Οριστικοποίηση κριτηρίων</a:t>
            </a:r>
            <a:r>
              <a:rPr lang="en-US" sz="2400" dirty="0" smtClean="0">
                <a:solidFill>
                  <a:srgbClr val="4472C4">
                    <a:lumMod val="75000"/>
                  </a:srgbClr>
                </a:solidFill>
              </a:rPr>
              <a:t> </a:t>
            </a:r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επιλογής </a:t>
            </a:r>
            <a:r>
              <a:rPr lang="el-GR" sz="2400" dirty="0">
                <a:solidFill>
                  <a:srgbClr val="4472C4">
                    <a:lumMod val="75000"/>
                  </a:srgbClr>
                </a:solidFill>
              </a:rPr>
              <a:t>περιοχών εφαρμογής </a:t>
            </a:r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ΟΧΕ </a:t>
            </a:r>
          </a:p>
          <a:p>
            <a:pPr marL="1058863" indent="-342900"/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Έγκριση κριτηρίων από την Επιτροπή Παρακολούθησης του Προγράμματος  </a:t>
            </a:r>
          </a:p>
          <a:p>
            <a:pPr marL="715963" indent="0">
              <a:buNone/>
            </a:pPr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Χρονοδιάγραμμα Πρόσκλησης </a:t>
            </a:r>
          </a:p>
          <a:p>
            <a:pPr marL="1058863" indent="-342900"/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Έναρξη</a:t>
            </a:r>
            <a:r>
              <a:rPr kumimoji="0" lang="el-G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: 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Γ΄ </a:t>
            </a:r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τετράμηνο 2024</a:t>
            </a:r>
          </a:p>
          <a:p>
            <a:pPr marL="1058863" indent="-342900">
              <a:defRPr/>
            </a:pPr>
            <a:r>
              <a:rPr kumimoji="0" lang="el-G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Λήξη: Α΄ </a:t>
            </a: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Τετράμηνο </a:t>
            </a:r>
            <a:r>
              <a:rPr kumimoji="0" lang="el-G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6656193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548013" y="500583"/>
            <a:ext cx="8047974" cy="713236"/>
          </a:xfrm>
          <a:noFill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l-GR" b="1" dirty="0">
                <a:solidFill>
                  <a:srgbClr val="FF0000"/>
                </a:solidFill>
              </a:rPr>
              <a:t>ΠΡΟΤΕΡΑΙΟΤΗΤΑ 5 </a:t>
            </a:r>
          </a:p>
          <a:p>
            <a:pPr marL="0" indent="0" algn="ctr">
              <a:buNone/>
            </a:pPr>
            <a:r>
              <a:rPr lang="el-GR" b="1" dirty="0">
                <a:solidFill>
                  <a:srgbClr val="FF0000"/>
                </a:solidFill>
              </a:rPr>
              <a:t>ΟΛΟΚΛΗΡΩΜΕΝΕΣ ΧΩΡΙΚΕΣ ΠΑΡΕΜΒΑΣΕΙΣ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453123" y="3112131"/>
            <a:ext cx="7767851" cy="1235583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5963" lvl="0" indent="0" algn="ctr">
              <a:buNone/>
            </a:pPr>
            <a:r>
              <a:rPr lang="el-GR" sz="2400" b="1" dirty="0">
                <a:solidFill>
                  <a:srgbClr val="4472C4">
                    <a:lumMod val="75000"/>
                  </a:srgbClr>
                </a:solidFill>
              </a:rPr>
              <a:t>Ευχαριστώ για την προσοχή σας!</a:t>
            </a:r>
          </a:p>
        </p:txBody>
      </p:sp>
    </p:spTree>
    <p:extLst>
      <p:ext uri="{BB962C8B-B14F-4D97-AF65-F5344CB8AC3E}">
        <p14:creationId xmlns:p14="http://schemas.microsoft.com/office/powerpoint/2010/main" val="3544122913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Θέμα του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Θέμα του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Θέμα του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409</TotalTime>
  <Words>328</Words>
  <Application>Microsoft Office PowerPoint</Application>
  <PresentationFormat>Προβολή στην οθόνη (4:3)</PresentationFormat>
  <Paragraphs>60</Paragraphs>
  <Slides>8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Θέμα του Office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ΝΑΣΤΟΥ ΑΓΛΑΙΑ</dc:creator>
  <cp:lastModifiedBy>ΠΟΥΛΙΟΥ ΑΙΚΑΤΕΡΙΝΗ</cp:lastModifiedBy>
  <cp:revision>79</cp:revision>
  <dcterms:created xsi:type="dcterms:W3CDTF">2022-11-10T09:54:54Z</dcterms:created>
  <dcterms:modified xsi:type="dcterms:W3CDTF">2024-02-16T06:53:37Z</dcterms:modified>
</cp:coreProperties>
</file>