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93" r:id="rId2"/>
    <p:sldId id="307" r:id="rId3"/>
    <p:sldId id="295" r:id="rId4"/>
    <p:sldId id="306" r:id="rId5"/>
    <p:sldId id="296" r:id="rId6"/>
    <p:sldId id="297" r:id="rId7"/>
    <p:sldId id="298" r:id="rId8"/>
    <p:sldId id="308" r:id="rId9"/>
    <p:sldId id="299" r:id="rId10"/>
    <p:sldId id="300" r:id="rId11"/>
    <p:sldId id="301" r:id="rId12"/>
    <p:sldId id="302" r:id="rId13"/>
    <p:sldId id="305" r:id="rId14"/>
  </p:sldIdLst>
  <p:sldSz cx="9144000" cy="6858000" type="screen4x3"/>
  <p:notesSz cx="6858000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15/2/2024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15/2/2024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15/2/2024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15/2/2024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15/2/2024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15/2/2024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15/2/2024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15/2/2024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15/2/2024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15/2/2024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15/2/2024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15/2/2024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15/2/2024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690688"/>
            <a:ext cx="6455471" cy="1692013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l-GR" sz="20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703319"/>
            <a:ext cx="7142671" cy="2223655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10.500.000 €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 smtClean="0"/>
              <a:t>Δυνητικός Δικαιούχος</a:t>
            </a:r>
            <a:r>
              <a:rPr lang="el-GR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l-GR" sz="2400" b="1" dirty="0">
                <a:ea typeface="Tahoma" panose="020B0604030504040204" pitchFamily="34" charset="0"/>
                <a:cs typeface="Tahoma" panose="020B0604030504040204" pitchFamily="34" charset="0"/>
              </a:rPr>
              <a:t>Υπουργείο Παιδείας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>
                <a:ea typeface="Tahoma" panose="020B0604030504040204" pitchFamily="34" charset="0"/>
                <a:cs typeface="Tahoma" panose="020B0604030504040204" pitchFamily="34" charset="0"/>
              </a:rPr>
              <a:t>Α΄ τετράμηνο 2024</a:t>
            </a:r>
            <a:endParaRPr lang="el-GR" sz="24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</a:t>
            </a:r>
            <a:r>
              <a:rPr lang="el-GR" sz="2400" b="1" dirty="0">
                <a:ea typeface="Tahoma" panose="020B0604030504040204" pitchFamily="34" charset="0"/>
                <a:cs typeface="Tahoma" panose="020B0604030504040204" pitchFamily="34" charset="0"/>
              </a:rPr>
              <a:t>31/12/2024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6DD170-D9EA-4AE3-B8AA-0A96854CD224}"/>
              </a:ext>
            </a:extLst>
          </p:cNvPr>
          <p:cNvSpPr txBox="1"/>
          <p:nvPr/>
        </p:nvSpPr>
        <p:spPr>
          <a:xfrm>
            <a:off x="1509624" y="1780825"/>
            <a:ext cx="574842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Δράση: Ενίσχυση </a:t>
            </a:r>
            <a:r>
              <a:rPr lang="el-G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εκπαιδευτικών υποδομών και εξοπλισμού πρωτοβάθμιας και δευτεροβάθμιας εκπαίδευσης/ </a:t>
            </a:r>
            <a:r>
              <a:rPr lang="el-G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Πρόσκληση: </a:t>
            </a:r>
            <a:r>
              <a:rPr lang="el-GR" sz="20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Προμήθεια </a:t>
            </a:r>
            <a:r>
              <a:rPr lang="el-GR" sz="20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εξοπλισμού </a:t>
            </a:r>
            <a:r>
              <a:rPr lang="el-G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συμπεριλαμβανομένου εξοπλισμού ΤΠΕ και εκπαιδευτικών μέσων για </a:t>
            </a:r>
            <a:r>
              <a:rPr lang="el-GR" sz="2000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ΑμΕΑ</a:t>
            </a:r>
            <a:endParaRPr lang="el-G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139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4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Κινητές μονάδες </a:t>
              </a:r>
              <a:r>
                <a:rPr lang="el-GR" sz="2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για παροχή υπηρεσιών δημόσιας </a:t>
              </a:r>
              <a:r>
                <a:rPr lang="el-GR" sz="2400" b="1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υγείας</a:t>
              </a:r>
              <a:endParaRPr lang="el-GR" sz="2400" b="1" kern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231971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Π/Υ :</a:t>
            </a:r>
            <a:r>
              <a:rPr lang="el-GR" sz="20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1.000.000 €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Δυνητικοί Δικαιούχοι: </a:t>
            </a:r>
            <a:r>
              <a:rPr lang="el-GR" sz="20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5</a:t>
            </a:r>
            <a:r>
              <a:rPr lang="el-GR" sz="2000" b="1" baseline="30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η</a:t>
            </a:r>
            <a:r>
              <a:rPr lang="el-GR" sz="20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Υγειονομική Περιφέρεια.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Έναρξη: </a:t>
            </a:r>
            <a:r>
              <a:rPr lang="el-GR" sz="2000" b="1" dirty="0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Α’ τετράμηνο </a:t>
            </a:r>
            <a:r>
              <a:rPr lang="el-GR" sz="20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Λήξη: </a:t>
            </a:r>
            <a:r>
              <a:rPr lang="el-GR" sz="20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31/12/2024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70487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Προστασία και ανάδειξη της πολιτιστικής κληρονομιάς  (</a:t>
              </a:r>
              <a:r>
                <a:rPr lang="el-GR" sz="200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μεταφερόμενα έργα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)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3017576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5.100.000 €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 </a:t>
            </a:r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ΕΦΟΡΕΙΕΣ ΑΡΧΑΙΟΤΗΤΩΝ ΥΠΟΥΡΓΕΙΟΥ </a:t>
            </a:r>
            <a:r>
              <a:rPr lang="el-GR" sz="2000" b="1" dirty="0" smtClean="0">
                <a:ea typeface="Tahoma" panose="020B0604030504040204" pitchFamily="34" charset="0"/>
                <a:cs typeface="Tahoma" panose="020B0604030504040204" pitchFamily="34" charset="0"/>
              </a:rPr>
              <a:t>ΠΟΛΙΤΙΣΜΟΥ, ΔΗΜΟΙ </a:t>
            </a:r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ΑΛΟΝΝΗΣΟΥ &amp; ΑΛΜΥΡΟΥ 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 </a:t>
            </a:r>
            <a:r>
              <a:rPr lang="el-GR" sz="2000" b="1" dirty="0" smtClean="0"/>
              <a:t>Α’ τετράμηνο </a:t>
            </a:r>
            <a:r>
              <a:rPr lang="el-GR" sz="2000" b="1" dirty="0"/>
              <a:t>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/>
              <a:t>31/08/2024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828537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Προστασία και ανάδειξη της πολιτιστικής κληρονομιάς – </a:t>
              </a:r>
              <a:r>
                <a:rPr lang="el-GR" sz="2000" b="1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Τμηματοποιημένα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έργα </a:t>
              </a:r>
              <a:r>
                <a:rPr lang="el-GR" sz="20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ΟΧΕ 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Πολιτισμού - Τουρισμού, Β. 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Σποράδων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2980920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6.150.000 €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                                                                  </a:t>
            </a:r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ΕΦΟΡΕΙΕΣ ΑΡΧΑΙΟΤΗΤΩΝ ΥΠΟΥΡΓΕΙΟΥ </a:t>
            </a:r>
            <a:r>
              <a:rPr lang="el-GR" sz="2000" b="1" dirty="0" smtClean="0">
                <a:ea typeface="Tahoma" panose="020B0604030504040204" pitchFamily="34" charset="0"/>
                <a:cs typeface="Tahoma" panose="020B0604030504040204" pitchFamily="34" charset="0"/>
              </a:rPr>
              <a:t>ΠΟΛΙΤΙΣΜΟΥ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sz="2000" dirty="0" smtClean="0"/>
              <a:t>Έναρξη</a:t>
            </a:r>
            <a:r>
              <a:rPr lang="el-GR" sz="2000" dirty="0"/>
              <a:t>: </a:t>
            </a:r>
            <a:r>
              <a:rPr lang="el-GR" sz="2000" b="1" dirty="0" smtClean="0"/>
              <a:t>Α’</a:t>
            </a:r>
            <a:r>
              <a:rPr lang="el-GR" sz="2000" dirty="0" smtClean="0"/>
              <a:t> </a:t>
            </a:r>
            <a:r>
              <a:rPr lang="el-GR" sz="2000" b="1" dirty="0" smtClean="0"/>
              <a:t> </a:t>
            </a:r>
            <a:r>
              <a:rPr lang="el-GR" sz="20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 smtClean="0"/>
              <a:t>Α’  </a:t>
            </a:r>
            <a:r>
              <a:rPr lang="el-GR" sz="2000" b="1" dirty="0"/>
              <a:t>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4274639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dirty="0"/>
              <a:t>ευχαριστούμε</a:t>
            </a:r>
          </a:p>
        </p:txBody>
      </p:sp>
    </p:spTree>
    <p:extLst>
      <p:ext uri="{BB962C8B-B14F-4D97-AF65-F5344CB8AC3E}">
        <p14:creationId xmlns:p14="http://schemas.microsoft.com/office/powerpoint/2010/main" val="84983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Δράση: Ενίσχυση εκπαιδευτικών υποδομών και εξοπλισμού πρωτοβάθμιας και δευτεροβάθμιας </a:t>
              </a:r>
              <a:r>
                <a:rPr lang="el-GR" sz="2000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εκπαίδευσης / 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Πρόσκληση: Ανάπτυξη 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προσβάσιμων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υποδομών για </a:t>
              </a:r>
              <a:r>
                <a:rPr lang="el-GR" sz="2000" b="1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ΑμΕΑ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στα σχολικά κτίρια</a:t>
              </a:r>
              <a:r>
                <a:rPr lang="el-GR" sz="2000" dirty="0">
                  <a:solidFill>
                    <a:schemeClr val="bg1"/>
                  </a:solidFill>
                </a:rPr>
                <a:t>).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Π/Υ :</a:t>
            </a:r>
            <a:r>
              <a:rPr lang="el-GR" sz="2000" b="1" dirty="0">
                <a:latin typeface="Calibri" panose="020F0502020204030204" pitchFamily="34" charset="0"/>
                <a:cs typeface="Calibri" panose="020F0502020204030204" pitchFamily="34" charset="0"/>
              </a:rPr>
              <a:t>2.500.000 €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Δυνητικοί Δικαιούχοι: </a:t>
            </a:r>
            <a:r>
              <a:rPr lang="el-GR" sz="20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ΟΤΑ Α΄ βαθμού </a:t>
            </a:r>
            <a:endParaRPr lang="el-G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Έναρξη</a:t>
            </a:r>
            <a:r>
              <a:rPr lang="el-GR" sz="20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Α΄ τετράμηνο 2024,</a:t>
            </a:r>
            <a:r>
              <a:rPr lang="el-GR" sz="2000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endParaRPr lang="el-GR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Λήξη: </a:t>
            </a:r>
            <a:r>
              <a:rPr lang="el-GR" sz="20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31/12/2024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680580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5"/>
            <a:ext cx="7221281" cy="1062075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3757" y="11947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Δράση: Ενίσχυση εκπαιδευτικών υποδομών και εξοπλισμού πρωτοβάθμιας και δευτεροβάθμιας εκπαίδευσης/ Πρόσκληση: 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Κτιριακές υποδομές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21684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dirty="0"/>
              <a:t>Π/Υ :</a:t>
            </a:r>
            <a:r>
              <a:rPr lang="el-GR" b="1" dirty="0"/>
              <a:t>5.000.000 €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dirty="0"/>
              <a:t>Δικαιούχος: </a:t>
            </a:r>
            <a:r>
              <a:rPr lang="el-GR" b="1" dirty="0"/>
              <a:t>ΟΤΑ Ά βαθμού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dirty="0"/>
              <a:t>Έναρξη: </a:t>
            </a:r>
            <a:r>
              <a:rPr lang="el-GR" b="1" dirty="0"/>
              <a:t>Γ’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dirty="0"/>
              <a:t>Λήξη: </a:t>
            </a:r>
            <a:r>
              <a:rPr lang="el-GR" b="1" dirty="0"/>
              <a:t>Α’ τετράμηνο 2025</a:t>
            </a:r>
          </a:p>
          <a:p>
            <a:pPr marL="0" indent="0">
              <a:lnSpc>
                <a:spcPct val="150000"/>
              </a:lnSpc>
              <a:buNone/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79317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A989476-0770-4E70-8D9F-076F767CB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  <a:r>
              <a:rPr lang="el-G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l-G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l-GR" sz="2400" dirty="0"/>
          </a:p>
        </p:txBody>
      </p:sp>
      <p:sp>
        <p:nvSpPr>
          <p:cNvPr id="5" name="Στρογγυλεμένο ορθογώνιο 5">
            <a:extLst>
              <a:ext uri="{FF2B5EF4-FFF2-40B4-BE49-F238E27FC236}">
                <a16:creationId xmlns:a16="http://schemas.microsoft.com/office/drawing/2014/main" id="{6A7895A8-848A-41F8-822E-426332BBE9AD}"/>
              </a:ext>
            </a:extLst>
          </p:cNvPr>
          <p:cNvSpPr/>
          <p:nvPr/>
        </p:nvSpPr>
        <p:spPr>
          <a:xfrm>
            <a:off x="961359" y="1837055"/>
            <a:ext cx="7221281" cy="1062075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713F37-3C0F-4A95-B27D-FF48B1006C72}"/>
              </a:ext>
            </a:extLst>
          </p:cNvPr>
          <p:cNvSpPr txBox="1"/>
          <p:nvPr/>
        </p:nvSpPr>
        <p:spPr>
          <a:xfrm>
            <a:off x="1794510" y="2044926"/>
            <a:ext cx="61264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Ενίσχυση εκπαιδευτικού εξοπλισμού </a:t>
            </a:r>
            <a:r>
              <a:rPr lang="el-GR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τριτοβάθμιας</a:t>
            </a:r>
            <a:r>
              <a:rPr lang="el-GR" sz="2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sz="2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εκπαίδευσης</a:t>
            </a:r>
            <a:endParaRPr lang="el-GR" sz="2400" dirty="0">
              <a:solidFill>
                <a:schemeClr val="bg1"/>
              </a:solidFill>
            </a:endParaRPr>
          </a:p>
        </p:txBody>
      </p:sp>
      <p:sp>
        <p:nvSpPr>
          <p:cNvPr id="11" name="Θέση περιεχομένου 7">
            <a:extLst>
              <a:ext uri="{FF2B5EF4-FFF2-40B4-BE49-F238E27FC236}">
                <a16:creationId xmlns:a16="http://schemas.microsoft.com/office/drawing/2014/main" id="{D2DA061A-3660-4E9D-A07A-22138D38C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21684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5.000.000 €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Δικαιούχος: </a:t>
            </a:r>
            <a:r>
              <a:rPr lang="el-GR" sz="2400" b="1" dirty="0"/>
              <a:t>Πανεπιστήμιο Θεσσαλίας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</a:t>
            </a:r>
            <a:r>
              <a:rPr lang="el-GR" sz="2400" b="1" dirty="0"/>
              <a:t>12/01/2024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</a:t>
            </a:r>
            <a:r>
              <a:rPr lang="el-GR" sz="2400" b="1" dirty="0"/>
              <a:t>01/07/2024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933149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9954"/>
              <a:ext cx="5411170" cy="10670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Δημιουργία / αναβάθμιση </a:t>
              </a:r>
              <a:r>
                <a:rPr lang="el-GR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και εξοπλισμός κοινωνικών </a:t>
              </a:r>
              <a:r>
                <a:rPr lang="el-GR" sz="20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υποδομών: </a:t>
              </a:r>
              <a:r>
                <a:rPr lang="el-GR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Κέντρο Κοινωνικών Δραστηριοτήτων Καρδίτσας 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τμηματοποιημένο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έργο</a:t>
              </a:r>
              <a:r>
                <a:rPr lang="el-GR" sz="2000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) 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628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1.400.000 €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 smtClean="0"/>
              <a:t>Δικαιούχος: </a:t>
            </a:r>
            <a:r>
              <a:rPr lang="el-GR" sz="2400" b="1" dirty="0"/>
              <a:t>Περιφέρεια Θεσσαλίας </a:t>
            </a:r>
            <a:r>
              <a:rPr lang="el-GR" sz="2400" i="1" dirty="0" smtClean="0"/>
              <a:t>(Κύριος έργου </a:t>
            </a:r>
            <a:r>
              <a:rPr lang="el-GR" sz="2400" i="1" dirty="0"/>
              <a:t>ΙΜ </a:t>
            </a:r>
            <a:r>
              <a:rPr lang="el-GR" sz="2400" i="1" dirty="0" err="1"/>
              <a:t>Θεσσαλιώτιδος</a:t>
            </a:r>
            <a:r>
              <a:rPr lang="el-GR" sz="2400" i="1" dirty="0"/>
              <a:t> και </a:t>
            </a:r>
            <a:r>
              <a:rPr lang="el-GR" sz="2400" i="1" dirty="0" err="1"/>
              <a:t>Φαναριοφερσάλων</a:t>
            </a:r>
            <a:r>
              <a:rPr lang="el-GR" sz="2400" i="1" dirty="0"/>
              <a:t>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΄Β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</a:t>
            </a:r>
            <a:r>
              <a:rPr lang="el-GR" sz="2400" b="1" dirty="0"/>
              <a:t>΄Β 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219794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Παρεμβάσεις Ολοκληρωμένων 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Τοπικών Σχεδίων Δράσης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για την ένταξη των </a:t>
              </a:r>
              <a:r>
                <a:rPr lang="el-GR" sz="2000" b="1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Ρομά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σε τοπικό επίπεδο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29685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3.000.000 €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Δικαιούχοι </a:t>
            </a:r>
            <a:r>
              <a:rPr lang="el-GR" sz="2000" dirty="0"/>
              <a:t>: </a:t>
            </a:r>
            <a:r>
              <a:rPr lang="el-GR" sz="2000" b="1" dirty="0"/>
              <a:t>Δήμοι με οικισμούς ΡΟΜΑ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Γ’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/>
              <a:t>Ά τετράμηνο 2025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320532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444041" cy="1450694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209494"/>
              <a:ext cx="5411170" cy="5917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marL="0" indent="0" algn="ctr">
                <a:lnSpc>
                  <a:spcPct val="170000"/>
                </a:lnSpc>
                <a:spcBef>
                  <a:spcPts val="0"/>
                </a:spcBef>
                <a:buNone/>
              </a:pPr>
              <a:endParaRPr lang="el-GR" sz="2000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338270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11.500.000 €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5</a:t>
            </a:r>
            <a:r>
              <a:rPr lang="el-GR" sz="2000" b="1" baseline="30000" dirty="0"/>
              <a:t>η</a:t>
            </a:r>
            <a:r>
              <a:rPr lang="el-GR" sz="2000" b="1" dirty="0"/>
              <a:t> Υγειονομική Περιφέρεια</a:t>
            </a:r>
            <a:r>
              <a:rPr lang="el-GR" sz="2000" b="1" dirty="0" smtClean="0"/>
              <a:t>, Νοσοκομεία Εποπτευόμενοι </a:t>
            </a:r>
            <a:r>
              <a:rPr lang="el-GR" sz="2000" b="1" dirty="0"/>
              <a:t>φορείς του Υπουργείου Υγείας , ΕΚΑΒ.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12/01/2024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/>
              <a:t>31/12/2024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0F1027-7321-4FC3-B11A-1EBE93D5F31F}"/>
              </a:ext>
            </a:extLst>
          </p:cNvPr>
          <p:cNvSpPr txBox="1"/>
          <p:nvPr/>
        </p:nvSpPr>
        <p:spPr>
          <a:xfrm>
            <a:off x="1977390" y="1777864"/>
            <a:ext cx="4572000" cy="1034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el-GR" sz="1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Υποδομές και εξοπλισμοί </a:t>
            </a:r>
            <a:r>
              <a:rPr lang="el-GR" sz="1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Πρωτοβάθμιας</a:t>
            </a:r>
            <a:r>
              <a:rPr lang="el-GR" sz="1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Φροντίδας Υγείας – (</a:t>
            </a:r>
            <a:r>
              <a:rPr lang="el-GR" sz="1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ΝΕΑ ΕΡΓΑ</a:t>
            </a:r>
            <a:r>
              <a:rPr lang="el-GR" sz="1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endParaRPr lang="el-G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923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9" name="Θέση περιεχομένου 8"/>
          <p:cNvSpPr>
            <a:spLocks noGrp="1"/>
          </p:cNvSpPr>
          <p:nvPr>
            <p:ph idx="1"/>
          </p:nvPr>
        </p:nvSpPr>
        <p:spPr>
          <a:xfrm>
            <a:off x="257695" y="1105593"/>
            <a:ext cx="8697577" cy="49876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l-GR" sz="20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l-GR" sz="20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Ορθογώνιο 7"/>
          <p:cNvSpPr/>
          <p:nvPr/>
        </p:nvSpPr>
        <p:spPr>
          <a:xfrm>
            <a:off x="188727" y="216132"/>
            <a:ext cx="8614451" cy="10802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</a:t>
            </a:r>
            <a:r>
              <a:rPr lang="el-GR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4Α:Υποδομές </a:t>
            </a:r>
            <a:r>
              <a:rPr lang="el-GR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ενίσχυσης της Κοινωνικής Συνοχής για χωρίς αποκλεισμούς ανάπτυξη (ΕΤΠΑ</a:t>
            </a:r>
            <a:r>
              <a:rPr lang="el-GR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/ </a:t>
            </a:r>
            <a:r>
              <a:rPr lang="el-GR" sz="20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Ισχύουσα Χαρτογράφηση Α’ </a:t>
            </a:r>
            <a:r>
              <a:rPr lang="el-GR" sz="2000" b="1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θμιας</a:t>
            </a:r>
            <a:r>
              <a:rPr lang="el-GR" sz="20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Φροντίδας Υγείας </a:t>
            </a:r>
            <a:endParaRPr lang="el-GR" sz="20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" name="Πίνακας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123147"/>
              </p:ext>
            </p:extLst>
          </p:nvPr>
        </p:nvGraphicFramePr>
        <p:xfrm>
          <a:off x="257696" y="1512558"/>
          <a:ext cx="8296101" cy="45996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01542">
                  <a:extLst>
                    <a:ext uri="{9D8B030D-6E8A-4147-A177-3AD203B41FA5}">
                      <a16:colId xmlns:a16="http://schemas.microsoft.com/office/drawing/2014/main" val="1856228604"/>
                    </a:ext>
                  </a:extLst>
                </a:gridCol>
                <a:gridCol w="1180407">
                  <a:extLst>
                    <a:ext uri="{9D8B030D-6E8A-4147-A177-3AD203B41FA5}">
                      <a16:colId xmlns:a16="http://schemas.microsoft.com/office/drawing/2014/main" val="4228271227"/>
                    </a:ext>
                  </a:extLst>
                </a:gridCol>
                <a:gridCol w="1014152">
                  <a:extLst>
                    <a:ext uri="{9D8B030D-6E8A-4147-A177-3AD203B41FA5}">
                      <a16:colId xmlns:a16="http://schemas.microsoft.com/office/drawing/2014/main" val="1746463297"/>
                    </a:ext>
                  </a:extLst>
                </a:gridCol>
              </a:tblGrid>
              <a:tr h="343225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Αναβάθμιση υποδομών φορέων ΠΦΥ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l-GR" sz="1200" baseline="300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</a:t>
                      </a: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l-GR" sz="120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Υ.Πε</a:t>
                      </a: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3.300.000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9246161"/>
                  </a:ext>
                </a:extLst>
              </a:tr>
              <a:tr h="369868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Ανακαίνιση εργαστηρίων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ΓΝ Λάρισας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450.000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5046080"/>
                  </a:ext>
                </a:extLst>
              </a:tr>
              <a:tr h="332114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Αναβάθμιση κτηριακών και Η/Μ υποδομών κέντρων Ψυχικής Υγείας Περιφέρειας Θεσσαλίας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l-GR" sz="1200" b="1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l-GR" sz="1200" b="1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Υ.Πε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 - Νοσοκομεία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900.000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04532"/>
                  </a:ext>
                </a:extLst>
              </a:tr>
              <a:tr h="253471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Ανέγερση κτηριακών εγκαταστάσεων ΕΚΑΒ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ΕΚΑΒ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2.000.000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6561617"/>
                  </a:ext>
                </a:extLst>
              </a:tr>
              <a:tr h="718212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Υλοποίηση </a:t>
                      </a: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κεντρικής λύσης για την ηλεκτρονική διακίνηση και αποθήκευση ακτινογραφιών, μετρήσεων ωστικής πυκνότητας και μαστογραφιών με υποστήριξη ηλεκτρονικής γνωμάτευσης στους φορείς ΠΦΥ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l-GR" sz="1200" b="1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l-GR" sz="1200" b="1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Υ.Πε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410.000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3550908"/>
                  </a:ext>
                </a:extLst>
              </a:tr>
              <a:tr h="398561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και εγκατάσταση εξοπλισμού </a:t>
                      </a:r>
                      <a:r>
                        <a:rPr lang="el-GR" sz="1400" b="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βιοϊατρικής</a:t>
                      </a: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τεχνολογίας στα ΚΥ και μονάδες ΠΦΥ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l-GR" sz="1200" b="1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l-GR" sz="1200" b="1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Υ.Πε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1.345.000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163913"/>
                  </a:ext>
                </a:extLst>
              </a:tr>
              <a:tr h="263148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κινητού εξοπλισμού για τις ανάγκες ΠΦΥ της 5</a:t>
                      </a:r>
                      <a:r>
                        <a:rPr lang="el-GR" sz="1400" b="0" baseline="300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ης</a:t>
                      </a: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ΥΠΕ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890.000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1611028"/>
                  </a:ext>
                </a:extLst>
              </a:tr>
              <a:tr h="263148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εξοπλισμού </a:t>
                      </a:r>
                      <a:r>
                        <a:rPr lang="el-GR" sz="1400" b="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βιοϊατρικής</a:t>
                      </a: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τεχνολογίας για το ΕΚΑΒ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ΕΚΑΒ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500.000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420238"/>
                  </a:ext>
                </a:extLst>
              </a:tr>
              <a:tr h="332114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και εγκατάσταση  αξονικού τομογράφου και  ψηφιακού αγγειογράφου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ΠΓΝ 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ΛΑΡΙΣΑΣ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1.950.000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0805694"/>
                  </a:ext>
                </a:extLst>
              </a:tr>
              <a:tr h="533971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ακτινολογικού εξοπλισμού, εξοπλισμού εξωτερικών ιατρείων και λοιπού εξοπλισμού για τις ανάγκες εργαστηρίων και κλινικών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ΓΝ ΒΟΛΟΥ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2.944.150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384614"/>
                  </a:ext>
                </a:extLst>
              </a:tr>
              <a:tr h="412504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Εκσυγχρονισμός ψηφιακού εξοπλισμού, μαγνητικού τομογράφου και προμήθεια εξοπλισμού για τις ανάγκες εργαστηρίων και κλινικών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ΓΝ ΚΑΡΔΙΤΣΑΣ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1.000.000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6735779"/>
                  </a:ext>
                </a:extLst>
              </a:tr>
              <a:tr h="379302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800" b="1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Συνολικός </a:t>
                      </a:r>
                      <a:r>
                        <a:rPr lang="el-GR" sz="1800" b="1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Προϋπολογισμός</a:t>
                      </a:r>
                      <a:endParaRPr lang="el-GR" sz="1800" b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15.689.150</a:t>
                      </a:r>
                    </a:p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6365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1809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80685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Υποδομές και εξοπλισμοί στον τομέα της υγείας – Δευτεροβάθμια και Τριτοβάθμια Φροντίδα Υγείας: Προσθήκη κτιρίου 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Ν2 στο Γενικό Νοσοκομείο 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Λάρισας (</a:t>
              </a:r>
              <a:r>
                <a:rPr lang="el-GR" sz="2000" b="1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Κουτλιμπάνειο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&amp; </a:t>
              </a:r>
              <a:r>
                <a:rPr lang="el-GR" sz="2000" b="1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Τριανταφύλλειο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)»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237686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Π/Υ :</a:t>
            </a:r>
            <a:r>
              <a:rPr lang="el-GR" sz="2000" b="1" dirty="0">
                <a:latin typeface="Calibri" panose="020F0502020204030204" pitchFamily="34" charset="0"/>
                <a:cs typeface="Calibri" panose="020F0502020204030204" pitchFamily="34" charset="0"/>
              </a:rPr>
              <a:t>14.000.000 €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Έναρξη: </a:t>
            </a:r>
            <a:r>
              <a:rPr lang="el-GR" sz="2000" b="1" dirty="0">
                <a:latin typeface="Calibri" panose="020F0502020204030204" pitchFamily="34" charset="0"/>
                <a:cs typeface="Calibri" panose="020F0502020204030204" pitchFamily="34" charset="0"/>
              </a:rPr>
              <a:t>12/01/2024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Λήξη: </a:t>
            </a:r>
            <a:r>
              <a:rPr lang="el-GR" sz="2000" b="1" dirty="0">
                <a:latin typeface="Calibri" panose="020F0502020204030204" pitchFamily="34" charset="0"/>
                <a:cs typeface="Calibri" panose="020F0502020204030204" pitchFamily="34" charset="0"/>
              </a:rPr>
              <a:t>30/04/2024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l-GR" sz="20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Υποβλήθηκε το εν λόγω έργο και είναι στη φάση της αξιολόγησης.</a:t>
            </a:r>
          </a:p>
          <a:p>
            <a:pPr marL="0" indent="0">
              <a:lnSpc>
                <a:spcPct val="150000"/>
              </a:lnSpc>
              <a:buNone/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806482347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517</TotalTime>
  <Words>725</Words>
  <Application>Microsoft Office PowerPoint</Application>
  <PresentationFormat>Προβολή στην οθόνη (4:3)</PresentationFormat>
  <Paragraphs>107</Paragraphs>
  <Slides>13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Cambria</vt:lpstr>
      <vt:lpstr>Tahoma</vt:lpstr>
      <vt:lpstr>Wingdings</vt:lpstr>
      <vt:lpstr>Θέμα του Office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 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Παρουσίαση του PowerPoint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ευχαριστούμε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ΚΟΝΤΖΙΚΛΙΔΗΣ ΕΥΘΥΜΙΟΣ</cp:lastModifiedBy>
  <cp:revision>75</cp:revision>
  <cp:lastPrinted>2024-02-02T09:46:06Z</cp:lastPrinted>
  <dcterms:created xsi:type="dcterms:W3CDTF">2022-11-10T09:54:54Z</dcterms:created>
  <dcterms:modified xsi:type="dcterms:W3CDTF">2024-02-15T12:46:08Z</dcterms:modified>
</cp:coreProperties>
</file>