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1932" y="2331709"/>
            <a:ext cx="4977442" cy="1349956"/>
          </a:xfrm>
          <a:noFill/>
        </p:spPr>
        <p:txBody>
          <a:bodyPr>
            <a:noAutofit/>
          </a:bodyPr>
          <a:lstStyle/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ΠΡΟΓΡΑΜΜΑ </a:t>
            </a:r>
          </a:p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ΘΕΣΣΑΛΙΑ» </a:t>
            </a:r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2021-2027</a:t>
            </a:r>
          </a:p>
          <a:p>
            <a:endParaRPr lang="el-GR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  <a:p>
            <a:endParaRPr lang="el-GR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552754" y="1808834"/>
            <a:ext cx="5814204" cy="3269411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Υπότιτλος 2"/>
          <p:cNvSpPr txBox="1">
            <a:spLocks/>
          </p:cNvSpPr>
          <p:nvPr/>
        </p:nvSpPr>
        <p:spPr>
          <a:xfrm>
            <a:off x="4103298" y="5266917"/>
            <a:ext cx="3617343" cy="5092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Λάρισα 23/02/2024</a:t>
            </a: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1216796" y="2036584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200" b="1" u="sng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Δράσεις ΕΤΠΑ ΣΒΑΑ </a:t>
            </a:r>
            <a:r>
              <a:rPr lang="el-GR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Λάρισας </a:t>
            </a:r>
            <a:r>
              <a:rPr lang="el-GR" sz="2200" b="1" u="sng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(μεταφερόμενα έργα</a:t>
            </a:r>
            <a:r>
              <a:rPr lang="el-GR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Π/Υ</a:t>
            </a: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9.0</a:t>
            </a:r>
            <a:r>
              <a:rPr lang="el-GR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00.000 € </a:t>
            </a:r>
            <a:endParaRPr lang="el-GR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Έναρξη: </a:t>
            </a:r>
            <a:r>
              <a:rPr lang="el-GR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Λήξη: </a:t>
            </a:r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B΄ Τετράμηνο 2024</a:t>
            </a:r>
          </a:p>
          <a:p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Δικαιούχος: </a:t>
            </a:r>
            <a:r>
              <a:rPr lang="el-GR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Δήμος </a:t>
            </a:r>
            <a:r>
              <a:rPr lang="el-GR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Λαρισαίων </a:t>
            </a:r>
            <a:endParaRPr lang="el-GR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1203620" y="2021155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200" b="1" u="sng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Δράσεις ΕΤΠΑ ΣΒΑΑ </a:t>
            </a:r>
            <a:r>
              <a:rPr lang="el-GR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Λάρισας </a:t>
            </a:r>
            <a:r>
              <a:rPr lang="el-GR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(έργα </a:t>
            </a:r>
            <a:r>
              <a:rPr lang="en-US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phasing</a:t>
            </a:r>
            <a:r>
              <a:rPr lang="el-GR" sz="2200" b="1" u="sng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Π/Υ</a:t>
            </a: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3.300.000 </a:t>
            </a:r>
            <a:r>
              <a:rPr lang="el-GR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€</a:t>
            </a: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Έναρξη: </a:t>
            </a:r>
            <a:r>
              <a:rPr lang="el-GR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</a:p>
          <a:p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Λήξη: </a:t>
            </a:r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B΄ Τετράμηνο 2024</a:t>
            </a:r>
          </a:p>
          <a:p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Δικαιούχος: </a:t>
            </a:r>
            <a:r>
              <a:rPr lang="el-GR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Δήμος </a:t>
            </a:r>
            <a:r>
              <a:rPr lang="el-GR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Λαρισαίων </a:t>
            </a:r>
            <a:endParaRPr lang="el-GR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02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655609" y="2003887"/>
            <a:ext cx="7940378" cy="36464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49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2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Δράσεις ΕΤΠΑ ΣΒΑΑ </a:t>
            </a:r>
            <a:r>
              <a:rPr kumimoji="0" lang="el-GR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Λάρισας </a:t>
            </a:r>
            <a:r>
              <a:rPr kumimoji="0" lang="el-GR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νέα</a:t>
            </a:r>
            <a:r>
              <a:rPr kumimoji="0" lang="el-GR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l-GR" sz="22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έργα</a:t>
            </a:r>
            <a:r>
              <a:rPr kumimoji="0" lang="el-GR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534988" lvl="0" indent="0">
              <a:buNone/>
            </a:pP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Αφορά στα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έργα που θα προκύψουν μετά την υποβολή και έγκριση της Στρατηγικής ΒΑΑ του Δήμου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Λαρισαίων,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σε συνέχεια της με </a:t>
            </a:r>
            <a:r>
              <a:rPr lang="el-GR" sz="2200" dirty="0" err="1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αρ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l-GR" sz="2200" dirty="0" err="1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4381/10-07-2023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Πρόσκλησης.</a:t>
            </a:r>
            <a:endParaRPr kumimoji="0" lang="el-GR" sz="22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77888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Π/Υ</a:t>
            </a:r>
            <a:r>
              <a:rPr lang="en-US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200" b="1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27.200.000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€</a:t>
            </a:r>
          </a:p>
          <a:p>
            <a:pPr marL="877888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Έναρξη: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Β΄ τετράμηνο 2024</a:t>
            </a:r>
          </a:p>
          <a:p>
            <a:pPr marL="877888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Λήξη: </a:t>
            </a:r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Γ</a:t>
            </a:r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΄</a:t>
            </a:r>
            <a:r>
              <a:rPr lang="el-GR" sz="22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Τετράμηνο 2024</a:t>
            </a:r>
          </a:p>
          <a:p>
            <a:pPr marL="877888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Δικαιούχος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Δήμος </a:t>
            </a:r>
            <a:r>
              <a:rPr lang="el-GR" sz="2200" b="1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Λαρισαίων</a:t>
            </a:r>
            <a:endParaRPr lang="el-GR" sz="2200" b="1" dirty="0">
              <a:solidFill>
                <a:srgbClr val="4472C4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55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435870" y="2003887"/>
            <a:ext cx="7845489" cy="32105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58863" lvl="0" indent="-34290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Λοιπές Δράσεις ΕΤΠΑ  </a:t>
            </a:r>
            <a:r>
              <a:rPr lang="el-GR" sz="2400" b="1" u="sng" dirty="0" err="1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επικαιροποιημένων</a:t>
            </a: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Αφορά στα έργα / δράσεις που θα προκύψουν κατόπιν κατάλληλης </a:t>
            </a:r>
            <a:r>
              <a:rPr lang="el-GR" sz="2400" dirty="0" err="1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επικαιροποίησης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των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εγκεκριμένων Στρατηγικών ΟΧΕ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της Προγραμματικής Περιόδου 2014-2020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στην 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Περιοχή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των Βορείων </a:t>
            </a:r>
            <a:r>
              <a:rPr lang="el-GR" sz="2400" b="1" dirty="0" err="1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Σποράδων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και στη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Διαδρομή Πολιτισμού – Τουρισμού στη Θεσσαλία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58863" indent="-342900">
              <a:defRPr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Έναρξη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Γ΄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Λήξη: Α΄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Τετράμηνο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2025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22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401364" y="1714401"/>
            <a:ext cx="7974885" cy="428070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buNone/>
            </a:pPr>
            <a:r>
              <a:rPr lang="el-GR" sz="2200" b="1" u="sng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Δράσεις ΕΤΠΑ νέων </a:t>
            </a: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ΟΧΕ</a:t>
            </a:r>
          </a:p>
          <a:p>
            <a:pPr marL="715963" lvl="0" indent="0">
              <a:buNone/>
            </a:pP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Αφορά στα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έργα/δράσεις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που θα προκύψουν από την εκπόνηση ΟΧΕ σε περιοχές που </a:t>
            </a:r>
            <a:r>
              <a:rPr lang="el-GR" sz="2200" b="1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καταγράφουν αναπτυξιακή υστέρηση, μείωση πληθυσμού και ύπαρξη σημαντικών εμποδίων ανάπτυξης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el-GR" sz="2200" dirty="0" smtClean="0">
              <a:solidFill>
                <a:srgbClr val="4472C4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5963" lvl="0" indent="0">
              <a:buNone/>
            </a:pP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θα δοθεί στις ορεινές και μειονεκτικές περιοχές και στις λειτουργικές περιοχές αστικού και αγροτικού χώρου, καθώς και σε περιοχές που διαθέτουν αξιόλογους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φυσικούς/πολιτιστικούς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πόρους με δυνατότητες αξιοποίησης, στοχεύοντας στην ανάπτυξη θέσεων εργασίας. </a:t>
            </a:r>
            <a:endParaRPr lang="el-GR" sz="2200" dirty="0" smtClean="0">
              <a:solidFill>
                <a:srgbClr val="4472C4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5963" lvl="0" indent="0">
              <a:buNone/>
            </a:pPr>
            <a:r>
              <a:rPr lang="el-GR" sz="2200" b="1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Στάδιο: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κατάρτιση  Κριτηρίων Επιλογής Περιοχών </a:t>
            </a:r>
          </a:p>
        </p:txBody>
      </p:sp>
    </p:spTree>
    <p:extLst>
      <p:ext uri="{BB962C8B-B14F-4D97-AF65-F5344CB8AC3E}">
        <p14:creationId xmlns:p14="http://schemas.microsoft.com/office/powerpoint/2010/main" val="67236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461749" y="1524870"/>
            <a:ext cx="7767851" cy="39097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lnSpc>
                <a:spcPct val="100000"/>
              </a:lnSpc>
              <a:buNone/>
            </a:pPr>
            <a:endParaRPr lang="el-GR" sz="1000" b="1" u="sng" dirty="0" smtClean="0">
              <a:solidFill>
                <a:srgbClr val="4472C4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5963" lvl="0" indent="0">
              <a:buNone/>
            </a:pP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Δράσεις </a:t>
            </a:r>
            <a:r>
              <a:rPr lang="el-GR" sz="2200" b="1" u="sng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ΕΤΠΑ νέων </a:t>
            </a:r>
            <a:r>
              <a:rPr lang="el-GR" sz="2200" b="1" u="sng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ΟΧΕ</a:t>
            </a:r>
          </a:p>
          <a:p>
            <a:pPr marL="715963" lvl="0" indent="0">
              <a:buNone/>
            </a:pP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Απαιτείται</a:t>
            </a:r>
            <a:r>
              <a:rPr lang="en-US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l-GR" sz="2200" dirty="0" smtClean="0">
              <a:solidFill>
                <a:srgbClr val="4472C4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58863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Οριστικοποίηση κριτηρίων</a:t>
            </a:r>
            <a:r>
              <a:rPr lang="en-US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επιλογής </a:t>
            </a: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περιοχών εφαρμογής </a:t>
            </a: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ΟΧΕ </a:t>
            </a:r>
          </a:p>
          <a:p>
            <a:pPr marL="1058863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Έγκριση κριτηρίων από την Επιτροπή Παρακολούθησης του Προγράμματος  </a:t>
            </a:r>
          </a:p>
          <a:p>
            <a:pPr marL="715963" indent="0">
              <a:buNone/>
            </a:pPr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Χρονοδιάγραμμα Πρόσκλησης </a:t>
            </a:r>
          </a:p>
          <a:p>
            <a:pPr marL="1058863" indent="-342900"/>
            <a:r>
              <a:rPr lang="el-GR" sz="2200" dirty="0" smtClean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Έναρξη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kumimoji="0" lang="el-GR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Γ΄ </a:t>
            </a:r>
            <a:r>
              <a:rPr kumimoji="0" lang="el-GR" sz="2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Λήξη: Α΄ </a:t>
            </a:r>
            <a:r>
              <a:rPr kumimoji="0" lang="el-GR" sz="2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Τετράμηνο </a:t>
            </a:r>
            <a:r>
              <a:rPr kumimoji="0" lang="el-GR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665619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453123" y="3112131"/>
            <a:ext cx="7767851" cy="123558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 algn="ctr">
              <a:buNone/>
            </a:pPr>
            <a:r>
              <a:rPr lang="el-GR" sz="2200" dirty="0">
                <a:solidFill>
                  <a:srgbClr val="4472C4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Ευχαριστώ για την προσοχή σας!</a:t>
            </a:r>
          </a:p>
        </p:txBody>
      </p:sp>
    </p:spTree>
    <p:extLst>
      <p:ext uri="{BB962C8B-B14F-4D97-AF65-F5344CB8AC3E}">
        <p14:creationId xmlns:p14="http://schemas.microsoft.com/office/powerpoint/2010/main" val="284925007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</TotalTime>
  <Words>331</Words>
  <Application>Microsoft Office PowerPoint</Application>
  <PresentationFormat>Προβολή στην οθόνη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Tahoma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ΠΟΥΛΙΟΥ ΑΙΚΑΤΕΡΙΝΗ</cp:lastModifiedBy>
  <cp:revision>84</cp:revision>
  <dcterms:created xsi:type="dcterms:W3CDTF">2022-11-10T09:54:54Z</dcterms:created>
  <dcterms:modified xsi:type="dcterms:W3CDTF">2024-02-23T07:25:50Z</dcterms:modified>
</cp:coreProperties>
</file>