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23/2/2024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9499" y="2053748"/>
            <a:ext cx="5385002" cy="500316"/>
          </a:xfrm>
          <a:noFill/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002060"/>
                </a:solidFill>
              </a:rPr>
              <a:t>ΠΡΟΓΡΑΜΜΑ «ΘΕΣΣΑΛΙΑ</a:t>
            </a:r>
            <a:r>
              <a:rPr lang="el-GR" sz="3200" b="1" dirty="0">
                <a:solidFill>
                  <a:srgbClr val="002060"/>
                </a:solidFill>
              </a:rPr>
              <a:t>» </a:t>
            </a:r>
            <a:r>
              <a:rPr lang="el-GR" sz="3200" b="1" dirty="0" smtClean="0">
                <a:solidFill>
                  <a:srgbClr val="002060"/>
                </a:solidFill>
              </a:rPr>
              <a:t>2021-2027</a:t>
            </a:r>
            <a:endParaRPr lang="el-GR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>
                <a:solidFill>
                  <a:srgbClr val="002060"/>
                </a:solidFill>
              </a:rPr>
              <a:t>ΕΛΛΗΝΙΚΗ ΔΗΜΟΚΡΑΤΙΑ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ΠΕΡΙΦΕΡΕΙΑ ΘΕΣΣΑΛΙΑΣ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ΕΙΔΙΚΗ ΥΠΗΡΕΣΙΑ ΔΙΑΧΕΙΡΙΣΗΣ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621687" y="1770688"/>
            <a:ext cx="5900626" cy="137114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Υπότιτλος 2"/>
          <p:cNvSpPr txBox="1">
            <a:spLocks/>
          </p:cNvSpPr>
          <p:nvPr/>
        </p:nvSpPr>
        <p:spPr>
          <a:xfrm>
            <a:off x="3594692" y="4753822"/>
            <a:ext cx="5385002" cy="4686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b="1" dirty="0" smtClean="0">
                <a:solidFill>
                  <a:srgbClr val="002060"/>
                </a:solidFill>
              </a:rPr>
              <a:t>Λάρισα</a:t>
            </a:r>
            <a:r>
              <a:rPr lang="el-GR" b="1" dirty="0" smtClean="0">
                <a:solidFill>
                  <a:srgbClr val="002060"/>
                </a:solidFill>
              </a:rPr>
              <a:t>, 23 </a:t>
            </a:r>
            <a:r>
              <a:rPr lang="el-GR" b="1" dirty="0" smtClean="0">
                <a:solidFill>
                  <a:srgbClr val="002060"/>
                </a:solidFill>
              </a:rPr>
              <a:t>Φεβρουαρίου 2024</a:t>
            </a:r>
            <a:endParaRPr lang="el-GR" b="1" dirty="0">
              <a:solidFill>
                <a:srgbClr val="002060"/>
              </a:solidFill>
            </a:endParaRPr>
          </a:p>
        </p:txBody>
      </p:sp>
      <p:sp>
        <p:nvSpPr>
          <p:cNvPr id="13" name="Υπότιτλος 2"/>
          <p:cNvSpPr txBox="1">
            <a:spLocks/>
          </p:cNvSpPr>
          <p:nvPr/>
        </p:nvSpPr>
        <p:spPr>
          <a:xfrm>
            <a:off x="1982022" y="3141834"/>
            <a:ext cx="5385002" cy="50031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200" b="1" dirty="0" smtClean="0">
                <a:solidFill>
                  <a:srgbClr val="002060"/>
                </a:solidFill>
              </a:rPr>
              <a:t>Προγραμματισμός</a:t>
            </a:r>
          </a:p>
          <a:p>
            <a:r>
              <a:rPr lang="el-GR" sz="3200" b="1" dirty="0" smtClean="0">
                <a:solidFill>
                  <a:srgbClr val="002060"/>
                </a:solidFill>
              </a:rPr>
              <a:t>Δράσεων / Προσκλήσεων</a:t>
            </a:r>
            <a:endParaRPr lang="el-G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52538" y="1042109"/>
            <a:ext cx="6528088" cy="817561"/>
          </a:xfrm>
        </p:spPr>
        <p:txBody>
          <a:bodyPr>
            <a:normAutofit/>
          </a:bodyPr>
          <a:lstStyle/>
          <a:p>
            <a:pPr marL="266700" indent="-266700" algn="ctr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Ευχαριστώ για την προσοχή σας!</a:t>
            </a:r>
            <a:endParaRPr lang="el-GR" b="1" dirty="0">
              <a:solidFill>
                <a:srgbClr val="002060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4083" y="1859670"/>
            <a:ext cx="5455834" cy="400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Αναβάθμιση, συμπλήρωση και επέκταση δημόσιων υποδομών έρευνας </a:t>
            </a:r>
            <a:r>
              <a:rPr lang="el-GR" dirty="0">
                <a:solidFill>
                  <a:srgbClr val="002060"/>
                </a:solidFill>
              </a:rPr>
              <a:t>και καινοτομίας στους τομείς προτεραιότητας της Περιφερειακής Στρατηγικής Έξυπνης Εξειδίκευσης (μεταφερόμενα έργα</a:t>
            </a:r>
            <a:r>
              <a:rPr lang="el-GR" dirty="0" smtClean="0">
                <a:solidFill>
                  <a:srgbClr val="002060"/>
                </a:solidFill>
              </a:rPr>
              <a:t>).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>
                <a:solidFill>
                  <a:srgbClr val="002060"/>
                </a:solidFill>
              </a:rPr>
              <a:t>4.500.000 €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Πανεπιστήμιο Θεσσαλίας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Περιφερειακός </a:t>
            </a:r>
            <a:r>
              <a:rPr lang="el-GR" b="1" dirty="0">
                <a:solidFill>
                  <a:srgbClr val="002060"/>
                </a:solidFill>
              </a:rPr>
              <a:t>μηχανισμός</a:t>
            </a:r>
            <a:r>
              <a:rPr lang="el-GR" dirty="0">
                <a:solidFill>
                  <a:srgbClr val="002060"/>
                </a:solidFill>
              </a:rPr>
              <a:t> παρακολούθησης, υποστήριξης, ενημέρωσης και </a:t>
            </a:r>
            <a:r>
              <a:rPr lang="el-GR" b="1" dirty="0">
                <a:solidFill>
                  <a:srgbClr val="002060"/>
                </a:solidFill>
              </a:rPr>
              <a:t>σύνδεσης επιχειρήσεων με ερευνητικούς </a:t>
            </a:r>
            <a:r>
              <a:rPr lang="el-GR" b="1" dirty="0" smtClean="0">
                <a:solidFill>
                  <a:srgbClr val="002060"/>
                </a:solidFill>
              </a:rPr>
              <a:t>φορείς</a:t>
            </a:r>
            <a:r>
              <a:rPr lang="el-GR" dirty="0" smtClean="0">
                <a:solidFill>
                  <a:srgbClr val="002060"/>
                </a:solidFill>
              </a:rPr>
              <a:t>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67309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Συμπράξεις Επιχειρήσεων</a:t>
            </a:r>
            <a:r>
              <a:rPr lang="el-GR" dirty="0">
                <a:solidFill>
                  <a:srgbClr val="002060"/>
                </a:solidFill>
              </a:rPr>
              <a:t> που δραστηριοποιούνται στη Θεσσαλία με </a:t>
            </a:r>
            <a:r>
              <a:rPr lang="el-GR" b="1" dirty="0">
                <a:solidFill>
                  <a:srgbClr val="002060"/>
                </a:solidFill>
              </a:rPr>
              <a:t>Ερευνητικούς φορείς</a:t>
            </a:r>
            <a:r>
              <a:rPr lang="el-GR" dirty="0">
                <a:solidFill>
                  <a:srgbClr val="002060"/>
                </a:solidFill>
              </a:rPr>
              <a:t>, για την ανάπτυξη καινοτόμων προϊόντων και υπηρεσιών που εντάσσονται στις προτεραιότητες της Στρατηγικής Έξυπνης Εξειδίκευσης σε περιφερειακό επίπεδο.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6.000.000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Θεσσαλικές επιχειρήσεις σε συνεργασία με ερευνητικούς </a:t>
            </a:r>
            <a:r>
              <a:rPr lang="el-GR" dirty="0" smtClean="0">
                <a:solidFill>
                  <a:srgbClr val="002060"/>
                </a:solidFill>
              </a:rPr>
              <a:t>φορείς.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186743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</a:t>
            </a:r>
            <a:r>
              <a:rPr lang="el-GR" dirty="0">
                <a:solidFill>
                  <a:srgbClr val="002060"/>
                </a:solidFill>
              </a:rPr>
              <a:t> και λειτουργία υποδομής παροχής υψηλού επιπέδου </a:t>
            </a:r>
            <a:r>
              <a:rPr lang="el-GR" b="1" dirty="0" smtClean="0">
                <a:solidFill>
                  <a:srgbClr val="002060"/>
                </a:solidFill>
              </a:rPr>
              <a:t>Δημόσιων Ψηφιακών Υπηρεσιών </a:t>
            </a:r>
            <a:r>
              <a:rPr lang="el-GR" dirty="0">
                <a:solidFill>
                  <a:srgbClr val="002060"/>
                </a:solidFill>
              </a:rPr>
              <a:t>προς τις επιχειρήσεις στην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 (μεταφερόμενα </a:t>
            </a:r>
            <a:r>
              <a:rPr lang="el-GR" dirty="0">
                <a:solidFill>
                  <a:srgbClr val="002060"/>
                </a:solidFill>
              </a:rPr>
              <a:t>έργα).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Επιμελητήρια </a:t>
            </a:r>
            <a:r>
              <a:rPr lang="el-GR" dirty="0" smtClean="0">
                <a:solidFill>
                  <a:srgbClr val="002060"/>
                </a:solidFill>
              </a:rPr>
              <a:t>(4 ΠΕ)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318220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εξωστρέφειας επιχειρήσεων </a:t>
            </a:r>
            <a:r>
              <a:rPr lang="el-GR" dirty="0">
                <a:solidFill>
                  <a:srgbClr val="002060"/>
                </a:solidFill>
              </a:rPr>
              <a:t>μέσω δράσεων προβολής και δικτύωσης.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2.000.000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725907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ΜΜΕ </a:t>
            </a:r>
            <a:r>
              <a:rPr lang="el-GR" dirty="0">
                <a:solidFill>
                  <a:srgbClr val="002060"/>
                </a:solidFill>
              </a:rPr>
              <a:t>με στόχευση στους τομείς της Στρατηγικής Έξυπνης Εξειδίκευσης (</a:t>
            </a:r>
            <a:r>
              <a:rPr lang="el-GR" b="1" dirty="0">
                <a:solidFill>
                  <a:srgbClr val="002060"/>
                </a:solidFill>
              </a:rPr>
              <a:t>RIS</a:t>
            </a:r>
            <a:r>
              <a:rPr lang="el-GR" b="1" baseline="30000" dirty="0">
                <a:solidFill>
                  <a:srgbClr val="002060"/>
                </a:solidFill>
              </a:rPr>
              <a:t>3</a:t>
            </a:r>
            <a:r>
              <a:rPr lang="el-GR" dirty="0">
                <a:solidFill>
                  <a:srgbClr val="002060"/>
                </a:solidFill>
              </a:rPr>
              <a:t>) για την παραγωγή καινοτόμων προϊόντων και υπηρεσιών, αύξηση εξαγωγών και δημιουργία θέσεων εργασίας, στοχεύοντας στους τομείς της νέας βιομηχανικής επανάστασης.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n-US" b="1" dirty="0" smtClean="0">
                <a:solidFill>
                  <a:srgbClr val="002060"/>
                </a:solidFill>
              </a:rPr>
              <a:t>12</a:t>
            </a:r>
            <a:r>
              <a:rPr lang="el-GR" b="1" dirty="0" smtClean="0">
                <a:solidFill>
                  <a:srgbClr val="002060"/>
                </a:solidFill>
              </a:rPr>
              <a:t>.</a:t>
            </a:r>
            <a:r>
              <a:rPr lang="en-US" b="1" dirty="0" smtClean="0">
                <a:solidFill>
                  <a:srgbClr val="002060"/>
                </a:solidFill>
              </a:rPr>
              <a:t>0</a:t>
            </a:r>
            <a:r>
              <a:rPr lang="el-GR" b="1" dirty="0" smtClean="0">
                <a:solidFill>
                  <a:srgbClr val="002060"/>
                </a:solidFill>
              </a:rPr>
              <a:t>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42420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Ενσωμάτωση ΑΠΕ</a:t>
            </a:r>
            <a:r>
              <a:rPr lang="el-GR" dirty="0">
                <a:solidFill>
                  <a:srgbClr val="002060"/>
                </a:solidFill>
              </a:rPr>
              <a:t> σε κτίρια, εγκαταστάσεις &amp; υποδομές </a:t>
            </a:r>
            <a:r>
              <a:rPr lang="el-GR" b="1" dirty="0">
                <a:solidFill>
                  <a:srgbClr val="002060"/>
                </a:solidFill>
              </a:rPr>
              <a:t>δημόσιου τομέα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7.500.000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Δημόσιοι Φορείς που δραστηριοποιούνται στη Θεσσαλία, ΟΤΑ </a:t>
            </a:r>
            <a:r>
              <a:rPr lang="el-GR" dirty="0" smtClean="0">
                <a:solidFill>
                  <a:srgbClr val="002060"/>
                </a:solidFill>
              </a:rPr>
              <a:t>Α </a:t>
            </a:r>
            <a:r>
              <a:rPr lang="el-GR" dirty="0">
                <a:solidFill>
                  <a:srgbClr val="002060"/>
                </a:solidFill>
              </a:rPr>
              <a:t>&amp; </a:t>
            </a:r>
            <a:r>
              <a:rPr lang="el-GR" dirty="0" smtClean="0">
                <a:solidFill>
                  <a:srgbClr val="002060"/>
                </a:solidFill>
              </a:rPr>
              <a:t>Β Βαθμού. 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2: </a:t>
            </a:r>
            <a:r>
              <a:rPr lang="el-GR" b="1" dirty="0">
                <a:solidFill>
                  <a:srgbClr val="002060"/>
                </a:solidFill>
              </a:rPr>
              <a:t>Περιβάλλον και Ανθεκτικότητα.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4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 – αναβάθμιση </a:t>
            </a:r>
            <a:r>
              <a:rPr lang="el-GR" dirty="0">
                <a:solidFill>
                  <a:srgbClr val="002060"/>
                </a:solidFill>
              </a:rPr>
              <a:t>υποδομών και εξοπλισμού για την ενίσχυση </a:t>
            </a:r>
            <a:r>
              <a:rPr lang="el-GR" b="1" dirty="0">
                <a:solidFill>
                  <a:srgbClr val="002060"/>
                </a:solidFill>
              </a:rPr>
              <a:t>δημόσιων δομών προώθησης στην απασχόληση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Δημόσιες </a:t>
            </a:r>
            <a:r>
              <a:rPr lang="el-GR" dirty="0">
                <a:solidFill>
                  <a:srgbClr val="002060"/>
                </a:solidFill>
              </a:rPr>
              <a:t>δομές προώθησης της </a:t>
            </a:r>
            <a:r>
              <a:rPr lang="el-GR" dirty="0" smtClean="0">
                <a:solidFill>
                  <a:srgbClr val="002060"/>
                </a:solidFill>
              </a:rPr>
              <a:t>απασχόλησης (ΔΥΠΑ)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4Α: </a:t>
            </a:r>
            <a:r>
              <a:rPr lang="el-GR" b="1" dirty="0">
                <a:solidFill>
                  <a:srgbClr val="002060"/>
                </a:solidFill>
              </a:rPr>
              <a:t>Υποδομές Ενίσχυσης της Κοινωνικής Συνοχής για χωρίς αποκλεισμούς ανάπτυξη.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4615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488</Words>
  <Application>Microsoft Office PowerPoint</Application>
  <PresentationFormat>Προβολή στην οθόνη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ΒΟΥΛΓΑΡΗΣ ΑΡΙΣΤΕΙΔΗΣ</cp:lastModifiedBy>
  <cp:revision>58</cp:revision>
  <dcterms:created xsi:type="dcterms:W3CDTF">2022-11-10T09:54:54Z</dcterms:created>
  <dcterms:modified xsi:type="dcterms:W3CDTF">2024-02-23T07:28:02Z</dcterms:modified>
</cp:coreProperties>
</file>